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notesSlides/notesSlide22.xml" ContentType="application/vnd.openxmlformats-officedocument.presentationml.notesSlide+xml"/>
  <Override PartName="/ppt/tags/tag2.xml" ContentType="application/vnd.openxmlformats-officedocument.presentationml.tags+xml"/>
  <Override PartName="/ppt/notesSlides/notesSlide2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32" r:id="rId1"/>
  </p:sldMasterIdLst>
  <p:notesMasterIdLst>
    <p:notesMasterId r:id="rId42"/>
  </p:notesMasterIdLst>
  <p:handoutMasterIdLst>
    <p:handoutMasterId r:id="rId43"/>
  </p:handoutMasterIdLst>
  <p:sldIdLst>
    <p:sldId id="398" r:id="rId2"/>
    <p:sldId id="354" r:id="rId3"/>
    <p:sldId id="454" r:id="rId4"/>
    <p:sldId id="344" r:id="rId5"/>
    <p:sldId id="432" r:id="rId6"/>
    <p:sldId id="448" r:id="rId7"/>
    <p:sldId id="453" r:id="rId8"/>
    <p:sldId id="449" r:id="rId9"/>
    <p:sldId id="268" r:id="rId10"/>
    <p:sldId id="306" r:id="rId11"/>
    <p:sldId id="269" r:id="rId12"/>
    <p:sldId id="320" r:id="rId13"/>
    <p:sldId id="270" r:id="rId14"/>
    <p:sldId id="458" r:id="rId15"/>
    <p:sldId id="460" r:id="rId16"/>
    <p:sldId id="450" r:id="rId17"/>
    <p:sldId id="279" r:id="rId18"/>
    <p:sldId id="272" r:id="rId19"/>
    <p:sldId id="461" r:id="rId20"/>
    <p:sldId id="278" r:id="rId21"/>
    <p:sldId id="451" r:id="rId22"/>
    <p:sldId id="282" r:id="rId23"/>
    <p:sldId id="283" r:id="rId24"/>
    <p:sldId id="284" r:id="rId25"/>
    <p:sldId id="452" r:id="rId26"/>
    <p:sldId id="285" r:id="rId27"/>
    <p:sldId id="286" r:id="rId28"/>
    <p:sldId id="464" r:id="rId29"/>
    <p:sldId id="465" r:id="rId30"/>
    <p:sldId id="462" r:id="rId31"/>
    <p:sldId id="466" r:id="rId32"/>
    <p:sldId id="463" r:id="rId33"/>
    <p:sldId id="467" r:id="rId34"/>
    <p:sldId id="438" r:id="rId35"/>
    <p:sldId id="468" r:id="rId36"/>
    <p:sldId id="455" r:id="rId37"/>
    <p:sldId id="469" r:id="rId38"/>
    <p:sldId id="330" r:id="rId39"/>
    <p:sldId id="470" r:id="rId40"/>
    <p:sldId id="424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bastian Joseph Sanchez Oyola" initials="SJSO" lastIdx="1" clrIdx="0">
    <p:extLst>
      <p:ext uri="{19B8F6BF-5375-455C-9EA6-DF929625EA0E}">
        <p15:presenceInfo xmlns:p15="http://schemas.microsoft.com/office/powerpoint/2012/main" userId="Sebastian Joseph Sanchez Oyo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A700"/>
    <a:srgbClr val="00FA00"/>
    <a:srgbClr val="48BE7A"/>
    <a:srgbClr val="7A81FF"/>
    <a:srgbClr val="FF6600"/>
    <a:srgbClr val="FF8AD8"/>
    <a:srgbClr val="002F90"/>
    <a:srgbClr val="F0D6F2"/>
    <a:srgbClr val="FFF4E6"/>
    <a:srgbClr val="88D5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86E927-ED7C-A543-BD91-1DD3ACF7D828}" v="6" dt="2026-01-27T18:39:28.1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660B408-B3CF-4A94-85FC-2B1E0A45F4A2}" styleName="Estilo oscuro 2 - Énfasis 1/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1"/>
    <p:restoredTop sz="83401"/>
  </p:normalViewPr>
  <p:slideViewPr>
    <p:cSldViewPr snapToGrid="0">
      <p:cViewPr varScale="1">
        <p:scale>
          <a:sx n="101" d="100"/>
          <a:sy n="101" d="100"/>
        </p:scale>
        <p:origin x="105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77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7909239-6EB4-4F64-9166-01BA8CB152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/>
              <a:t>Profesor Sebastián Joseph Sánchez Oyola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0D4A5E1-CC2B-4E68-93DE-1741C2D8FC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BC9B1-33DC-462F-829C-1E37E99682B9}" type="datetimeFigureOut">
              <a:rPr lang="es-CO" smtClean="0"/>
              <a:t>27/01/26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6E42B93-8418-4C73-AFC5-AD8733D561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F5AB0F-F981-4352-8DA3-CAD02A4EF5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216A6-D02D-421D-81B5-58C62FCB13E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42476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/>
              <a:t>Profesor Sebastián Joseph Sánchez Oyola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BED2E0-4743-4E03-93B8-12386FF60236}" type="datetimeFigureOut">
              <a:rPr lang="es-CO" smtClean="0"/>
              <a:t>27/01/26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B8670-524E-4520-AA44-FE672760293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4425867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40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80FED-63A6-DF0A-E4C2-E2404BDE1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3F506C-F99E-DF3D-EBDB-1DC506698B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27B188-094C-C356-3630-7754F055E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EB827-8D19-ED78-1DB0-2694C59E98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20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42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73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Son </a:t>
            </a:r>
            <a:r>
              <a:rPr lang="en-US" b="1" dirty="0" err="1"/>
              <a:t>bonos</a:t>
            </a:r>
            <a:r>
              <a:rPr lang="en-US" b="1" dirty="0"/>
              <a:t> del </a:t>
            </a:r>
            <a:r>
              <a:rPr lang="en-US" b="1" dirty="0" err="1"/>
              <a:t>gobierno</a:t>
            </a:r>
            <a:r>
              <a:rPr lang="en-US" dirty="0"/>
              <a:t> </a:t>
            </a:r>
            <a:r>
              <a:rPr lang="en-US" dirty="0" err="1"/>
              <a:t>cuyo</a:t>
            </a:r>
            <a:r>
              <a:rPr lang="en-US" dirty="0"/>
              <a:t> valor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b="1" dirty="0" err="1"/>
              <a:t>indexado</a:t>
            </a:r>
            <a:r>
              <a:rPr lang="en-US" b="1" dirty="0"/>
              <a:t> a la </a:t>
            </a:r>
            <a:r>
              <a:rPr lang="en-US" b="1" dirty="0" err="1"/>
              <a:t>inflación</a:t>
            </a:r>
            <a:r>
              <a:rPr lang="en-US" dirty="0"/>
              <a:t> (UVR).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El Estado se </a:t>
            </a:r>
            <a:r>
              <a:rPr lang="en-US" dirty="0" err="1"/>
              <a:t>endeuda</a:t>
            </a:r>
            <a:r>
              <a:rPr lang="en-US" dirty="0"/>
              <a:t> y los </a:t>
            </a:r>
            <a:r>
              <a:rPr lang="en-US" dirty="0" err="1"/>
              <a:t>inversionistas</a:t>
            </a:r>
            <a:r>
              <a:rPr lang="en-US" dirty="0"/>
              <a:t> le </a:t>
            </a:r>
            <a:r>
              <a:rPr lang="en-US" dirty="0" err="1"/>
              <a:t>prestan</a:t>
            </a:r>
            <a:r>
              <a:rPr lang="en-US" dirty="0"/>
              <a:t> dinero.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Tasa </a:t>
            </a:r>
            <a:r>
              <a:rPr lang="en-US" dirty="0" err="1"/>
              <a:t>cupón</a:t>
            </a:r>
            <a:r>
              <a:rPr lang="en-US" dirty="0"/>
              <a:t> (la </a:t>
            </a:r>
            <a:r>
              <a:rPr lang="en-US" dirty="0" err="1"/>
              <a:t>tasa</a:t>
            </a:r>
            <a:r>
              <a:rPr lang="en-US" dirty="0"/>
              <a:t> “</a:t>
            </a:r>
            <a:r>
              <a:rPr lang="en-US" dirty="0" err="1"/>
              <a:t>prometida</a:t>
            </a:r>
            <a:r>
              <a:rPr lang="en-US" dirty="0"/>
              <a:t>”)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Tasa </a:t>
            </a:r>
            <a:r>
              <a:rPr lang="en-US" b="1" dirty="0" err="1"/>
              <a:t>cupón</a:t>
            </a:r>
            <a:r>
              <a:rPr lang="en-US" b="1" dirty="0"/>
              <a:t> + </a:t>
            </a:r>
            <a:r>
              <a:rPr lang="en-US" b="1" dirty="0" err="1"/>
              <a:t>inflación</a:t>
            </a:r>
            <a:endParaRPr lang="en-US" dirty="0"/>
          </a:p>
          <a:p>
            <a:r>
              <a:rPr lang="en-US" dirty="0"/>
              <a:t>Es la </a:t>
            </a:r>
            <a:r>
              <a:rPr lang="en-US" b="1" dirty="0" err="1"/>
              <a:t>tasa</a:t>
            </a:r>
            <a:r>
              <a:rPr lang="en-US" b="1" dirty="0"/>
              <a:t> real </a:t>
            </a:r>
            <a:r>
              <a:rPr lang="en-US" b="1" dirty="0" err="1"/>
              <a:t>anual</a:t>
            </a:r>
            <a:r>
              <a:rPr lang="en-US" dirty="0"/>
              <a:t> que </a:t>
            </a:r>
            <a:r>
              <a:rPr lang="en-US" dirty="0" err="1"/>
              <a:t>paga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bono </a:t>
            </a:r>
            <a:r>
              <a:rPr lang="en-US" b="1" dirty="0" err="1"/>
              <a:t>sobre</a:t>
            </a:r>
            <a:r>
              <a:rPr lang="en-US" b="1" dirty="0"/>
              <a:t> UVR</a:t>
            </a:r>
            <a:r>
              <a:rPr lang="en-US" dirty="0"/>
              <a:t>.</a:t>
            </a:r>
          </a:p>
          <a:p>
            <a:r>
              <a:rPr lang="en-US" dirty="0" err="1"/>
              <a:t>Ejemplo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Si </a:t>
            </a:r>
            <a:r>
              <a:rPr lang="en-US" dirty="0" err="1"/>
              <a:t>inflación</a:t>
            </a:r>
            <a:r>
              <a:rPr lang="en-US" dirty="0"/>
              <a:t> = 6% y </a:t>
            </a:r>
            <a:r>
              <a:rPr lang="en-US" dirty="0" err="1"/>
              <a:t>cupón</a:t>
            </a:r>
            <a:r>
              <a:rPr lang="en-US" dirty="0"/>
              <a:t> = 5% → </a:t>
            </a:r>
            <a:r>
              <a:rPr lang="en-US" dirty="0" err="1"/>
              <a:t>rendimiento</a:t>
            </a:r>
            <a:r>
              <a:rPr lang="en-US" dirty="0"/>
              <a:t> nominal ≈ </a:t>
            </a:r>
            <a:r>
              <a:rPr lang="en-US" b="1" dirty="0"/>
              <a:t>11%</a:t>
            </a:r>
            <a:endParaRPr lang="en-US" dirty="0"/>
          </a:p>
          <a:p>
            <a:r>
              <a:rPr lang="en-US" dirty="0"/>
              <a:t>Es la </a:t>
            </a:r>
            <a:r>
              <a:rPr lang="en-US" b="1" dirty="0" err="1"/>
              <a:t>tasa</a:t>
            </a:r>
            <a:r>
              <a:rPr lang="en-US" b="1" dirty="0"/>
              <a:t> real </a:t>
            </a:r>
            <a:r>
              <a:rPr lang="en-US" b="1" dirty="0" err="1"/>
              <a:t>máxima</a:t>
            </a:r>
            <a:r>
              <a:rPr lang="en-US" b="1" dirty="0"/>
              <a:t> </a:t>
            </a:r>
            <a:r>
              <a:rPr lang="en-US" b="1" dirty="0" err="1"/>
              <a:t>aceptada</a:t>
            </a:r>
            <a:r>
              <a:rPr lang="en-US" dirty="0"/>
              <a:t> por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gobierno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Tasa de </a:t>
            </a:r>
            <a:r>
              <a:rPr lang="en-US" b="1" dirty="0" err="1"/>
              <a:t>corte</a:t>
            </a:r>
            <a:r>
              <a:rPr lang="en-US" b="1" dirty="0"/>
              <a:t> (clave </a:t>
            </a:r>
            <a:r>
              <a:rPr lang="en-US" b="1" dirty="0" err="1"/>
              <a:t>en</a:t>
            </a:r>
            <a:r>
              <a:rPr lang="en-US" b="1" dirty="0"/>
              <a:t> la </a:t>
            </a:r>
            <a:r>
              <a:rPr lang="en-US" b="1" dirty="0" err="1"/>
              <a:t>subasta</a:t>
            </a:r>
            <a:r>
              <a:rPr lang="en-US" b="1" dirty="0"/>
              <a:t>)</a:t>
            </a:r>
          </a:p>
          <a:p>
            <a:r>
              <a:rPr lang="en-US" dirty="0"/>
              <a:t>Es la </a:t>
            </a:r>
            <a:r>
              <a:rPr lang="en-US" b="1" dirty="0" err="1"/>
              <a:t>tasa</a:t>
            </a:r>
            <a:r>
              <a:rPr lang="en-US" b="1" dirty="0"/>
              <a:t> real </a:t>
            </a:r>
            <a:r>
              <a:rPr lang="en-US" b="1" dirty="0" err="1"/>
              <a:t>máxima</a:t>
            </a:r>
            <a:r>
              <a:rPr lang="en-US" b="1" dirty="0"/>
              <a:t> </a:t>
            </a:r>
            <a:r>
              <a:rPr lang="en-US" b="1" dirty="0" err="1"/>
              <a:t>aceptada</a:t>
            </a:r>
            <a:r>
              <a:rPr lang="en-US" dirty="0"/>
              <a:t> por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gobierno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Los </a:t>
            </a:r>
            <a:r>
              <a:rPr lang="en-US" dirty="0" err="1"/>
              <a:t>inversionistas</a:t>
            </a:r>
            <a:r>
              <a:rPr lang="en-US" dirty="0"/>
              <a:t> </a:t>
            </a:r>
            <a:r>
              <a:rPr lang="en-US" b="1" dirty="0" err="1"/>
              <a:t>pidieron</a:t>
            </a:r>
            <a:r>
              <a:rPr lang="en-US" b="1" dirty="0"/>
              <a:t> </a:t>
            </a:r>
            <a:r>
              <a:rPr lang="en-US" b="1" dirty="0" err="1"/>
              <a:t>tasas</a:t>
            </a:r>
            <a:r>
              <a:rPr lang="en-US" b="1" dirty="0"/>
              <a:t> </a:t>
            </a:r>
            <a:r>
              <a:rPr lang="en-US" b="1" dirty="0" err="1"/>
              <a:t>más</a:t>
            </a:r>
            <a:r>
              <a:rPr lang="en-US" b="1" dirty="0"/>
              <a:t> </a:t>
            </a:r>
            <a:r>
              <a:rPr lang="en-US" b="1" dirty="0" err="1"/>
              <a:t>altas</a:t>
            </a:r>
            <a:r>
              <a:rPr lang="en-US" dirty="0"/>
              <a:t> que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cupón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Como la </a:t>
            </a:r>
            <a:r>
              <a:rPr lang="en-US" dirty="0" err="1"/>
              <a:t>tasa</a:t>
            </a:r>
            <a:r>
              <a:rPr lang="en-US" dirty="0"/>
              <a:t> de </a:t>
            </a:r>
            <a:r>
              <a:rPr lang="en-US" dirty="0" err="1"/>
              <a:t>corte</a:t>
            </a:r>
            <a:r>
              <a:rPr lang="en-US" dirty="0"/>
              <a:t> &gt; </a:t>
            </a:r>
            <a:r>
              <a:rPr lang="en-US" dirty="0" err="1"/>
              <a:t>cupón</a:t>
            </a:r>
            <a:r>
              <a:rPr lang="en-US" dirty="0"/>
              <a:t> → los </a:t>
            </a:r>
            <a:r>
              <a:rPr lang="en-US" dirty="0" err="1"/>
              <a:t>bonos</a:t>
            </a:r>
            <a:r>
              <a:rPr lang="en-US" dirty="0"/>
              <a:t> se </a:t>
            </a:r>
            <a:r>
              <a:rPr lang="en-US" dirty="0" err="1"/>
              <a:t>colocaron</a:t>
            </a:r>
            <a:r>
              <a:rPr lang="en-US" dirty="0"/>
              <a:t> </a:t>
            </a:r>
            <a:r>
              <a:rPr lang="en-US" b="1" dirty="0"/>
              <a:t>con </a:t>
            </a:r>
            <a:r>
              <a:rPr lang="en-US" b="1" dirty="0" err="1"/>
              <a:t>descuento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Refleja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Expectativas</a:t>
            </a:r>
            <a:r>
              <a:rPr lang="en-US" dirty="0"/>
              <a:t> de </a:t>
            </a:r>
            <a:r>
              <a:rPr lang="en-US" dirty="0" err="1"/>
              <a:t>inflación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Riesgo</a:t>
            </a:r>
            <a:r>
              <a:rPr lang="en-US" dirty="0"/>
              <a:t> fiscal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Condiciones</a:t>
            </a:r>
            <a:r>
              <a:rPr lang="en-US" dirty="0"/>
              <a:t> </a:t>
            </a:r>
            <a:r>
              <a:rPr lang="en-US" dirty="0" err="1"/>
              <a:t>financieras</a:t>
            </a:r>
            <a:r>
              <a:rPr lang="en-US" dirty="0"/>
              <a:t> del mercado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650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99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44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44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44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44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44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DD156-A6B2-BBA5-5CCB-44E152E6B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12AA24-47FA-6754-9CE3-4C19376390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3BA5BE-9E4B-996F-DDDE-9F5E9D12D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21263-DAF8-8EEC-3C8B-5AA8F8FB33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81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2D021-5D57-2407-FE0F-D229155CC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54F259-D76B-A766-9770-EEA13861B9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4EB208-88F6-72B8-AE98-1D7D9870CE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2E45D-86F3-4AFA-8587-61EF0BD3AB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53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E3BB8-B944-A3E5-E5D4-11D6E8799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AAA151-4831-3456-A53D-DB22CC11E9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0C56AA-FD4C-558F-1383-8E2172740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48D3-6FBB-94FA-F68C-EFED1192CC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01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864428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B4B68-AA95-DAAF-6643-315F18E11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56DDFB-6FCD-25B7-76E5-F924EBE540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5FD08A-FECB-DDC0-778A-467FECA7E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91823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D3E38-7D53-4DE9-EF94-205033AAA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2ED198-8CE4-7E05-B68D-A64175F8A7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77A106-79C9-6760-C33F-3C5564A1A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07C14-801E-B460-B39A-416D0229B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44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 </a:t>
            </a:r>
            <a:r>
              <a:rPr lang="en-US" dirty="0" err="1"/>
              <a:t>usted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ilimiatados</a:t>
            </a:r>
            <a:r>
              <a:rPr lang="en-US" dirty="0"/>
              <a:t>? Que </a:t>
            </a:r>
            <a:r>
              <a:rPr lang="en-US" dirty="0" err="1"/>
              <a:t>prefiere</a:t>
            </a:r>
            <a:r>
              <a:rPr lang="en-US" dirty="0"/>
              <a:t>? Y </a:t>
            </a:r>
            <a:r>
              <a:rPr lang="en-US" dirty="0" err="1"/>
              <a:t>si</a:t>
            </a:r>
            <a:r>
              <a:rPr lang="en-US" dirty="0"/>
              <a:t> son </a:t>
            </a:r>
            <a:r>
              <a:rPr lang="en-US" dirty="0" err="1"/>
              <a:t>limitados</a:t>
            </a:r>
            <a:r>
              <a:rPr lang="en-US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49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capacidad de </a:t>
            </a:r>
            <a:r>
              <a:rPr lang="en-US" dirty="0" err="1"/>
              <a:t>endeudamiento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44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73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44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AD517-8877-58D0-60C0-3557048A5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3BAFB-04EC-CE4E-7170-791B97651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9B9A81-DEA0-E5D9-DAD3-3C9B4EF22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BEC32-77CD-9A84-08A3-623678CE6B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794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AFD365D-553E-437E-906F-693C2E6CE28D}" type="datetime1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8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F8C-FC0D-41BB-BB53-20BBB44E4230}" type="datetime1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69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119C4A7-5D51-4E42-9C0C-1785329211C5}" type="datetime1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8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3018D-1CC0-468E-BE3B-579A148A0691}" type="datetime1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46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E7F702F-46BE-40AA-9A05-7C69E0403EE7}" type="datetime1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11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0D08-E4F7-43DB-810A-34BADF6468F7}" type="datetime1">
              <a:rPr lang="en-US" smtClean="0"/>
              <a:t>1/27/26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55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E1DAC-EC09-4DEA-BBB4-788DDBA09515}" type="datetime1">
              <a:rPr lang="en-US" smtClean="0"/>
              <a:t>1/27/26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4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F582-E74C-4A8A-87B2-214B0CF47F99}" type="datetime1">
              <a:rPr lang="en-US" smtClean="0"/>
              <a:t>1/27/26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0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C8AEA-E303-4B9D-B167-0A45CB59E0C2}" type="datetime1">
              <a:rPr lang="en-US" smtClean="0"/>
              <a:t>1/27/26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98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BE2AAB-C9FD-4A72-8C62-A7C81FA189B4}" type="datetime1">
              <a:rPr lang="en-US" smtClean="0"/>
              <a:t>1/27/26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3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D4CC-5FC5-4711-9ACC-A7971700D612}" type="datetime1">
              <a:rPr lang="en-US" smtClean="0"/>
              <a:t>1/27/26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49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8027E5A-4482-46C4-A2DC-45BEF00C1E0A}" type="datetime1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569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36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70868" y="1814732"/>
            <a:ext cx="10359896" cy="826833"/>
          </a:xfrm>
        </p:spPr>
        <p:txBody>
          <a:bodyPr>
            <a:noAutofit/>
          </a:bodyPr>
          <a:lstStyle/>
          <a:p>
            <a:pPr algn="just"/>
            <a:r>
              <a:rPr lang="es-CO" sz="4000" dirty="0">
                <a:latin typeface="Century Gothic"/>
              </a:rPr>
              <a:t>COSTO DE OPORTUNIDAD Y VALOR DEL DINERO EN EL TIEMPO (</a:t>
            </a:r>
            <a:r>
              <a:rPr lang="es-CO" sz="4000" dirty="0">
                <a:solidFill>
                  <a:srgbClr val="D7A700"/>
                </a:solidFill>
                <a:latin typeface="Century Gothic"/>
              </a:rPr>
              <a:t>parte ii</a:t>
            </a:r>
            <a:r>
              <a:rPr lang="es-CO" sz="4000" dirty="0">
                <a:latin typeface="Century Gothic"/>
              </a:rPr>
              <a:t>)</a:t>
            </a:r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7094242-8D7F-4883-8E64-A43E1E37E5FF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 descr="Clientes y aliados | Centro de Evaluación | Uniandes">
            <a:extLst>
              <a:ext uri="{FF2B5EF4-FFF2-40B4-BE49-F238E27FC236}">
                <a16:creationId xmlns:a16="http://schemas.microsoft.com/office/drawing/2014/main" id="{D2A00364-D957-B6CC-C8C3-335B3CE9E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áfico 11" descr="Open book contorno">
            <a:extLst>
              <a:ext uri="{FF2B5EF4-FFF2-40B4-BE49-F238E27FC236}">
                <a16:creationId xmlns:a16="http://schemas.microsoft.com/office/drawing/2014/main" id="{52403B49-6EB3-5618-7D88-A91409E36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4957" y="3342889"/>
            <a:ext cx="2695807" cy="269580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56129FE-1765-CF67-C87C-BC6B66530414}"/>
              </a:ext>
            </a:extLst>
          </p:cNvPr>
          <p:cNvSpPr txBox="1"/>
          <p:nvPr/>
        </p:nvSpPr>
        <p:spPr>
          <a:xfrm>
            <a:off x="1045027" y="3342889"/>
            <a:ext cx="6349598" cy="24929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600" b="1" u="sng" dirty="0">
                <a:solidFill>
                  <a:schemeClr val="bg1"/>
                </a:solidFill>
                <a:latin typeface="Century Gothic"/>
              </a:rPr>
              <a:t>													</a:t>
            </a:r>
            <a:endParaRPr lang="es-CO" sz="2000" b="1" u="sng" dirty="0">
              <a:solidFill>
                <a:schemeClr val="bg1"/>
              </a:solidFill>
              <a:latin typeface="Century Gothic"/>
            </a:endParaRPr>
          </a:p>
          <a:p>
            <a:endParaRPr lang="es-CO" sz="1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CO" sz="2000" b="1" dirty="0">
                <a:solidFill>
                  <a:schemeClr val="bg1"/>
                </a:solidFill>
                <a:latin typeface="Century Gothic"/>
              </a:rPr>
              <a:t>DEPARTAMENTO DE INGENIERÍA INDUSTRIAL</a:t>
            </a:r>
          </a:p>
          <a:p>
            <a:r>
              <a:rPr lang="es-CO" sz="2000" b="1" dirty="0">
                <a:solidFill>
                  <a:schemeClr val="bg1"/>
                </a:solidFill>
                <a:latin typeface="Century Gothic"/>
              </a:rPr>
              <a:t>FACULTAD DE INGENIERÍA</a:t>
            </a:r>
          </a:p>
          <a:p>
            <a:r>
              <a:rPr lang="es-CO" sz="1000" b="1" u="sng" dirty="0">
                <a:solidFill>
                  <a:schemeClr val="bg1"/>
                </a:solidFill>
                <a:latin typeface="Century Gothic"/>
              </a:rPr>
              <a:t>													</a:t>
            </a:r>
          </a:p>
          <a:p>
            <a:endParaRPr lang="es-CO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CO" sz="2000" b="1" dirty="0">
                <a:solidFill>
                  <a:schemeClr val="bg1"/>
                </a:solidFill>
                <a:latin typeface="Century Gothic"/>
              </a:rPr>
              <a:t>Curso       </a:t>
            </a:r>
            <a:r>
              <a:rPr lang="es-CO" sz="2000" dirty="0">
                <a:solidFill>
                  <a:schemeClr val="bg1"/>
                </a:solidFill>
                <a:latin typeface="Century Gothic"/>
              </a:rPr>
              <a:t>ANÁLISIS DE DECISIONES DE INVERSIÓN</a:t>
            </a:r>
          </a:p>
          <a:p>
            <a:r>
              <a:rPr lang="es-CO" sz="2000" b="1" dirty="0">
                <a:solidFill>
                  <a:schemeClr val="bg1"/>
                </a:solidFill>
                <a:latin typeface="Century Gothic"/>
              </a:rPr>
              <a:t>Correo     </a:t>
            </a:r>
            <a:r>
              <a:rPr lang="es-CO" sz="2000" dirty="0">
                <a:solidFill>
                  <a:schemeClr val="bg1"/>
                </a:solidFill>
                <a:latin typeface="Century Gothic"/>
              </a:rPr>
              <a:t>cursoanadec@uniandes.edu.co</a:t>
            </a:r>
          </a:p>
          <a:p>
            <a:endParaRPr lang="es-CO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F5D7759-D4F8-B20D-1EA4-78622ADAD3F1}"/>
              </a:ext>
            </a:extLst>
          </p:cNvPr>
          <p:cNvSpPr/>
          <p:nvPr/>
        </p:nvSpPr>
        <p:spPr>
          <a:xfrm>
            <a:off x="8399257" y="147138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674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>
                <a:latin typeface="Century Gothic" panose="020B0502020202020204" pitchFamily="34" charset="0"/>
              </a:rPr>
              <a:t>COSTO DE OPORTUNIDAD SEGÚN UN CONSUMIDOR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10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5434" y="3429000"/>
            <a:ext cx="4473225" cy="26385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866" t="13416" r="15415" b="18649"/>
          <a:stretch/>
        </p:blipFill>
        <p:spPr>
          <a:xfrm>
            <a:off x="7108014" y="3621768"/>
            <a:ext cx="3158443" cy="216722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446043" y="2149633"/>
            <a:ext cx="1973617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just"/>
            <a:r>
              <a:rPr lang="es-ES_tradnl" sz="2400" b="1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Consumidor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057126" y="2805346"/>
            <a:ext cx="22236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2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¿Qué prefiere?</a:t>
            </a:r>
            <a:endParaRPr lang="es-CO" sz="2200" b="1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7B2E06E-8ED4-540F-A65C-9B7B344ACFBF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Picture 2" descr="Clientes y aliados | Centro de Evaluación | Uniandes">
            <a:extLst>
              <a:ext uri="{FF2B5EF4-FFF2-40B4-BE49-F238E27FC236}">
                <a16:creationId xmlns:a16="http://schemas.microsoft.com/office/drawing/2014/main" id="{7786CA3C-9CFF-D1A7-229B-D7A78C309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092BDBE-8225-27DE-6502-C43495D1BD81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972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>
                <a:latin typeface="Century Gothic" panose="020B0502020202020204" pitchFamily="34" charset="0"/>
              </a:rPr>
              <a:t>COSTO DE OPORTUNIDAD SEGÚN UN CONSUMIDOR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idx="1"/>
          </p:nvPr>
        </p:nvSpPr>
        <p:spPr>
          <a:xfrm>
            <a:off x="1688489" y="2483763"/>
            <a:ext cx="8815022" cy="92418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s-ES_tradnl" dirty="0">
              <a:latin typeface="Century Gothic" panose="020B0502020202020204" pitchFamily="34" charset="0"/>
            </a:endParaRPr>
          </a:p>
          <a:p>
            <a:pPr marL="0" indent="0" algn="just">
              <a:buNone/>
            </a:pPr>
            <a:r>
              <a:rPr lang="es-ES_tradnl" dirty="0">
                <a:latin typeface="Century Gothic" panose="020B0502020202020204" pitchFamily="34" charset="0"/>
              </a:rPr>
              <a:t>Entonces,</a:t>
            </a:r>
            <a:r>
              <a:rPr lang="es-ES_tradnl" dirty="0">
                <a:solidFill>
                  <a:srgbClr val="FF8AD8"/>
                </a:solidFill>
                <a:latin typeface="Century Gothic" panose="020B0502020202020204" pitchFamily="34" charset="0"/>
              </a:rPr>
              <a:t> </a:t>
            </a:r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¿Qué define la capacidad de consumo de los agentes?</a:t>
            </a:r>
          </a:p>
          <a:p>
            <a:pPr algn="just">
              <a:buFont typeface="Wingdings" charset="2"/>
              <a:buChar char="§"/>
            </a:pPr>
            <a:endParaRPr lang="es-ES_tradnl" dirty="0">
              <a:latin typeface="Century Gothic" panose="020B0502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11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446043" y="2149633"/>
            <a:ext cx="1973617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just"/>
            <a:r>
              <a:rPr lang="es-ES_tradnl" sz="2400" b="1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Consumidor</a:t>
            </a:r>
          </a:p>
        </p:txBody>
      </p:sp>
      <p:pic>
        <p:nvPicPr>
          <p:cNvPr id="13314" name="Picture 2" descr="Resultado de imagen para precio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153" y="3642773"/>
            <a:ext cx="1699351" cy="113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sultado de imagen para salari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98" y="3337891"/>
            <a:ext cx="2470060" cy="15878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120535" y="5417528"/>
            <a:ext cx="5950930" cy="1077218"/>
          </a:xfrm>
          <a:prstGeom prst="rect">
            <a:avLst/>
          </a:prstGeom>
          <a:noFill/>
          <a:ln w="28575">
            <a:solidFill>
              <a:srgbClr val="D7A7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_tradnl" sz="16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En términos económicos, la riqueza de un consumidor determina, junto con su ingreso y posibilidades de endeudamiento, su capacidad de consumo presente y futuro.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850714" y="3606750"/>
            <a:ext cx="575799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5500" dirty="0">
                <a:solidFill>
                  <a:srgbClr val="48BE7A"/>
                </a:solidFill>
                <a:latin typeface="Century Gothic" panose="020B0502020202020204" pitchFamily="34" charset="0"/>
              </a:rPr>
              <a:t>1</a:t>
            </a:r>
            <a:endParaRPr lang="es-CO" sz="5500" dirty="0">
              <a:solidFill>
                <a:srgbClr val="48BE7A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6342815" y="3669211"/>
            <a:ext cx="575799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5500" dirty="0">
                <a:solidFill>
                  <a:srgbClr val="48BE7A"/>
                </a:solidFill>
                <a:latin typeface="Century Gothic" panose="020B0502020202020204" pitchFamily="34" charset="0"/>
              </a:rPr>
              <a:t>2</a:t>
            </a:r>
            <a:endParaRPr lang="es-CO" sz="5500" dirty="0">
              <a:solidFill>
                <a:srgbClr val="48BE7A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6949331" y="3774141"/>
            <a:ext cx="19519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600">
                <a:solidFill>
                  <a:schemeClr val="accent1"/>
                </a:solidFill>
                <a:latin typeface="Century Gothic" panose="020B0502020202020204" pitchFamily="34" charset="0"/>
              </a:rPr>
              <a:t>Nivel de ingresos de un individuo</a:t>
            </a:r>
            <a:endParaRPr lang="es-CO" sz="160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254534" y="3770452"/>
            <a:ext cx="19519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600">
                <a:solidFill>
                  <a:schemeClr val="accent1"/>
                </a:solidFill>
                <a:latin typeface="Century Gothic" panose="020B0502020202020204" pitchFamily="34" charset="0"/>
              </a:rPr>
              <a:t>Nivel y cambio de los precios</a:t>
            </a:r>
            <a:endParaRPr lang="es-CO" sz="160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00FB116-FA6E-4158-16C7-4B16FF3DCD5A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Picture 2" descr="Clientes y aliados | Centro de Evaluación | Uniandes">
            <a:extLst>
              <a:ext uri="{FF2B5EF4-FFF2-40B4-BE49-F238E27FC236}">
                <a16:creationId xmlns:a16="http://schemas.microsoft.com/office/drawing/2014/main" id="{D39857B5-FE8A-F7CB-5C3E-E60B54AFE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4D68064-7763-53B6-D3C9-F1D9DAD0A882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30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6" grpId="0"/>
      <p:bldP spid="13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>
                <a:latin typeface="Century Gothic" panose="020B0502020202020204" pitchFamily="34" charset="0"/>
              </a:rPr>
              <a:t>COSTO DE OPORTUNIDAD SEGÚN UN CONSUMIDOR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12</a:t>
            </a:fld>
            <a:endParaRPr lang="en-US" sz="2000" b="1" dirty="0">
              <a:latin typeface="Century Gothic" panose="020B0502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866" t="13416" r="15415" b="18649"/>
          <a:stretch/>
        </p:blipFill>
        <p:spPr>
          <a:xfrm>
            <a:off x="4516776" y="3566350"/>
            <a:ext cx="3158443" cy="216722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446043" y="2149633"/>
            <a:ext cx="1973617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just"/>
            <a:r>
              <a:rPr lang="es-ES_tradnl" sz="2400" b="1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Consumidor</a:t>
            </a:r>
          </a:p>
        </p:txBody>
      </p:sp>
      <p:sp>
        <p:nvSpPr>
          <p:cNvPr id="6" name="Rectángulo 5"/>
          <p:cNvSpPr/>
          <p:nvPr/>
        </p:nvSpPr>
        <p:spPr>
          <a:xfrm>
            <a:off x="4650731" y="2860764"/>
            <a:ext cx="30043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200" b="1">
                <a:solidFill>
                  <a:schemeClr val="accent1"/>
                </a:solidFill>
                <a:latin typeface="Century Gothic" panose="020B0502020202020204" pitchFamily="34" charset="0"/>
              </a:rPr>
              <a:t>Decisión de Compra</a:t>
            </a:r>
            <a:endParaRPr lang="es-CO" sz="2200" b="1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B07953B-7C04-F370-9977-C68A2C415599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Picture 2" descr="Clientes y aliados | Centro de Evaluación | Uniandes">
            <a:extLst>
              <a:ext uri="{FF2B5EF4-FFF2-40B4-BE49-F238E27FC236}">
                <a16:creationId xmlns:a16="http://schemas.microsoft.com/office/drawing/2014/main" id="{8D7BBD28-6617-B30D-FCD8-5E54779CD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6DE3182-F0A5-363F-C6F7-0A4A5FCE3D1A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734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>
                <a:latin typeface="Century Gothic" panose="020B0502020202020204" pitchFamily="34" charset="0"/>
              </a:rPr>
              <a:t>COSTO DE OPORTUNIDAD SEGÚN UN CONSUMIDOR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idx="1"/>
          </p:nvPr>
        </p:nvSpPr>
        <p:spPr>
          <a:xfrm>
            <a:off x="3533020" y="3519904"/>
            <a:ext cx="7610476" cy="25865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¿Qué se prefiere? ¿Consumir hoy? ¿Consumir mañana?</a:t>
            </a:r>
          </a:p>
          <a:p>
            <a:pPr algn="just">
              <a:buFont typeface="Wingdings" charset="2"/>
              <a:buChar char="§"/>
            </a:pPr>
            <a:endParaRPr lang="es-ES_tradnl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es-ES_tradnl" b="1" dirty="0">
                <a:solidFill>
                  <a:srgbClr val="D7A700"/>
                </a:solidFill>
                <a:latin typeface="Century Gothic" panose="020B0502020202020204" pitchFamily="34" charset="0"/>
              </a:rPr>
              <a:t>Un consumidor esperará poder consumir mañana al menos lo mismo que consume hoy.</a:t>
            </a:r>
          </a:p>
          <a:p>
            <a:pPr marL="0" indent="0" algn="ctr">
              <a:buNone/>
            </a:pPr>
            <a:endParaRPr lang="es-ES_tradnl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¿Cuál es el costo de oportunidad del consumidor?</a:t>
            </a:r>
          </a:p>
          <a:p>
            <a:pPr marL="0" indent="0" algn="ctr">
              <a:buNone/>
            </a:pPr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¡La inflación!</a:t>
            </a:r>
          </a:p>
          <a:p>
            <a:pPr algn="just">
              <a:buFont typeface="Wingdings" charset="2"/>
              <a:buChar char="§"/>
            </a:pPr>
            <a:endParaRPr lang="es-ES_tradnl" dirty="0">
              <a:latin typeface="Century Gothic" panose="020B0502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13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46043" y="2149633"/>
            <a:ext cx="1973617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just"/>
            <a:r>
              <a:rPr lang="es-ES_tradnl" sz="2400" b="1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Consumidor</a:t>
            </a:r>
          </a:p>
        </p:txBody>
      </p:sp>
      <p:sp>
        <p:nvSpPr>
          <p:cNvPr id="2" name="Rectángulo 1"/>
          <p:cNvSpPr/>
          <p:nvPr/>
        </p:nvSpPr>
        <p:spPr>
          <a:xfrm>
            <a:off x="2728452" y="2092824"/>
            <a:ext cx="90089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Usted en lugar de comprarse el carro, decide prestar  COP $100 millones hoy. </a:t>
            </a:r>
          </a:p>
          <a:p>
            <a:pPr algn="ctr"/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¿Cuánto espera recibir en un año?</a:t>
            </a:r>
            <a:endParaRPr lang="es-CO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FC1D1FE-A276-FE4E-5C72-D9D4C00B66FD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2" descr="Clientes y aliados | Centro de Evaluación | Uniandes">
            <a:extLst>
              <a:ext uri="{FF2B5EF4-FFF2-40B4-BE49-F238E27FC236}">
                <a16:creationId xmlns:a16="http://schemas.microsoft.com/office/drawing/2014/main" id="{5E24DA08-9B83-BDDC-2254-97EAAC652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l consumidor en el ordenamiento jurídico español. - Cirineo Abogados">
            <a:extLst>
              <a:ext uri="{FF2B5EF4-FFF2-40B4-BE49-F238E27FC236}">
                <a16:creationId xmlns:a16="http://schemas.microsoft.com/office/drawing/2014/main" id="{BCF93BCB-D992-FCCF-63D4-19109A72B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8" r="4162"/>
          <a:stretch/>
        </p:blipFill>
        <p:spPr bwMode="auto">
          <a:xfrm>
            <a:off x="1045026" y="3356016"/>
            <a:ext cx="2428152" cy="198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375D2EA-E088-4683-5AA6-DEAC160A7C1A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55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3E3C4-20BF-1A4D-1ADC-BB69DD0D9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7BAAEC-9C84-B0E8-131B-8A420CC8F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>
                <a:latin typeface="Century Gothic" panose="020B0502020202020204" pitchFamily="34" charset="0"/>
              </a:rPr>
              <a:t>INFLACION EN COLOMBIA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18DB6C9-AF2F-4D97-7DCE-62DB25E4A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14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27EBF6-4E17-B51E-7F05-2C3102A8711D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2" descr="Clientes y aliados | Centro de Evaluación | Uniandes">
            <a:extLst>
              <a:ext uri="{FF2B5EF4-FFF2-40B4-BE49-F238E27FC236}">
                <a16:creationId xmlns:a16="http://schemas.microsoft.com/office/drawing/2014/main" id="{7DA2A562-177B-FC1B-4B8F-9AAAFB57D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46CD51D-6E49-23A7-03CC-9978D5D6E64E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A0EC9B-85A6-87E4-66C4-0F8F70FACD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483"/>
          <a:stretch/>
        </p:blipFill>
        <p:spPr>
          <a:xfrm>
            <a:off x="2661985" y="1930117"/>
            <a:ext cx="6691807" cy="4530016"/>
          </a:xfrm>
          <a:prstGeom prst="rect">
            <a:avLst/>
          </a:prstGeom>
        </p:spPr>
      </p:pic>
      <p:sp>
        <p:nvSpPr>
          <p:cNvPr id="4" name="Rectángulo 5">
            <a:extLst>
              <a:ext uri="{FF2B5EF4-FFF2-40B4-BE49-F238E27FC236}">
                <a16:creationId xmlns:a16="http://schemas.microsoft.com/office/drawing/2014/main" id="{017345ED-C220-5755-8E6C-73DBC7E20302}"/>
              </a:ext>
            </a:extLst>
          </p:cNvPr>
          <p:cNvSpPr/>
          <p:nvPr/>
        </p:nvSpPr>
        <p:spPr>
          <a:xfrm>
            <a:off x="1632146" y="6427344"/>
            <a:ext cx="78691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latin typeface="Roboto"/>
              </a:rPr>
              <a:t>Tomado de: </a:t>
            </a:r>
            <a:r>
              <a:rPr lang="es-US" sz="1100" dirty="0">
                <a:latin typeface="Roboto"/>
              </a:rPr>
              <a:t>Vallejo, Hernán (2014). "Algunos efectos y retos económicos de la Constitución colombiana de 1991", Documentos CEDE, 39, octubre, Bogotá: Facultad de Economía, CEDE, Universidad de los Andes.</a:t>
            </a:r>
            <a:endParaRPr lang="es-CO" sz="1100" dirty="0">
              <a:latin typeface="Roboto"/>
            </a:endParaRPr>
          </a:p>
          <a:p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3992468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E3442-46A0-9018-06C0-F0A755B0C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C06974-BCE8-F562-21E4-D30B10B4A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>
                <a:latin typeface="Century Gothic" panose="020B0502020202020204" pitchFamily="34" charset="0"/>
              </a:rPr>
              <a:t>INFLACION EN COLOMBIA Y EN EL MUNDO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2A0292-2527-D986-3337-9556B1001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15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B44137E-590C-A0D1-E3C4-264998EAEC4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2" descr="Clientes y aliados | Centro de Evaluación | Uniandes">
            <a:extLst>
              <a:ext uri="{FF2B5EF4-FFF2-40B4-BE49-F238E27FC236}">
                <a16:creationId xmlns:a16="http://schemas.microsoft.com/office/drawing/2014/main" id="{8E10D5C3-DEAD-B839-222D-A717424B7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0C18585-DE07-AB59-3F76-9098D5B91203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ángulo 5">
            <a:extLst>
              <a:ext uri="{FF2B5EF4-FFF2-40B4-BE49-F238E27FC236}">
                <a16:creationId xmlns:a16="http://schemas.microsoft.com/office/drawing/2014/main" id="{D9C558A8-256A-99D1-9565-45083C3D6ED5}"/>
              </a:ext>
            </a:extLst>
          </p:cNvPr>
          <p:cNvSpPr/>
          <p:nvPr/>
        </p:nvSpPr>
        <p:spPr>
          <a:xfrm>
            <a:off x="1626757" y="6309003"/>
            <a:ext cx="786910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latin typeface="Roboto"/>
              </a:rPr>
              <a:t>Tomado de: </a:t>
            </a:r>
            <a:r>
              <a:rPr lang="es-CO" sz="1100" dirty="0" err="1">
                <a:latin typeface="Roboto"/>
              </a:rPr>
              <a:t>Alviar</a:t>
            </a:r>
            <a:r>
              <a:rPr lang="es-CO" sz="1100" dirty="0">
                <a:latin typeface="Roboto"/>
              </a:rPr>
              <a:t> </a:t>
            </a:r>
            <a:r>
              <a:rPr lang="es-CO" sz="1100" dirty="0" err="1">
                <a:latin typeface="Roboto"/>
              </a:rPr>
              <a:t>García</a:t>
            </a:r>
            <a:r>
              <a:rPr lang="es-CO" sz="1100" dirty="0">
                <a:latin typeface="Roboto"/>
              </a:rPr>
              <a:t>, H., Lemaitre Ripoll, J., &amp; </a:t>
            </a:r>
            <a:r>
              <a:rPr lang="es-CO" sz="1100" dirty="0" err="1">
                <a:latin typeface="Roboto"/>
              </a:rPr>
              <a:t>Perafán</a:t>
            </a:r>
            <a:r>
              <a:rPr lang="es-CO" sz="1100" dirty="0">
                <a:latin typeface="Roboto"/>
              </a:rPr>
              <a:t>, B. (Eds.). (2016). </a:t>
            </a:r>
            <a:r>
              <a:rPr lang="es-CO" sz="1100" i="1" dirty="0">
                <a:latin typeface="Roboto"/>
              </a:rPr>
              <a:t>Constitución y democracia en movimiento</a:t>
            </a:r>
            <a:r>
              <a:rPr lang="es-CO" sz="1100" dirty="0">
                <a:latin typeface="Roboto"/>
              </a:rPr>
              <a:t> (Primera edición ed.) [Primera edición.]. Bogotá, D.C., Colombia: Universidad de los Andes.. Abril, 2020</a:t>
            </a:r>
            <a:endParaRPr lang="es-CO" sz="1100" dirty="0"/>
          </a:p>
        </p:txBody>
      </p:sp>
      <p:pic>
        <p:nvPicPr>
          <p:cNvPr id="8" name="Imagen 1">
            <a:extLst>
              <a:ext uri="{FF2B5EF4-FFF2-40B4-BE49-F238E27FC236}">
                <a16:creationId xmlns:a16="http://schemas.microsoft.com/office/drawing/2014/main" id="{F2A75901-CFFB-E47A-0604-3C290BCB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152" y="1863594"/>
            <a:ext cx="6638238" cy="444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04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AGENDA PROPUESTA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16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pic>
        <p:nvPicPr>
          <p:cNvPr id="6" name="Picture 6" descr="Resultado de imagen para RELOJ VECTOR">
            <a:extLst>
              <a:ext uri="{FF2B5EF4-FFF2-40B4-BE49-F238E27FC236}">
                <a16:creationId xmlns:a16="http://schemas.microsoft.com/office/drawing/2014/main" id="{0F651596-1125-43ED-8471-A57EDDF35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7" t="6285" r="24815" b="6503"/>
          <a:stretch/>
        </p:blipFill>
        <p:spPr bwMode="auto">
          <a:xfrm>
            <a:off x="1256045" y="2772729"/>
            <a:ext cx="1236705" cy="124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F837980-0A38-47A1-8A30-C7AFF3A98D5A}"/>
              </a:ext>
            </a:extLst>
          </p:cNvPr>
          <p:cNvSpPr/>
          <p:nvPr/>
        </p:nvSpPr>
        <p:spPr>
          <a:xfrm>
            <a:off x="2806200" y="2772729"/>
            <a:ext cx="8540907" cy="42780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Valor del Dinero en el Tiempo (VDT)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/>
              <a:cs typeface="Arial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¿Cuáles son los Agentes Económicos?</a:t>
            </a:r>
          </a:p>
          <a:p>
            <a:pPr marL="342900" indent="-342900">
              <a:buClr>
                <a:srgbClr val="2C7C9F"/>
              </a:buClr>
              <a:buFontTx/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Costo de Oportunidad de un Agente Consumidor.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accent1"/>
                </a:solidFill>
                <a:latin typeface="Century Gothic"/>
                <a:cs typeface="Arial"/>
              </a:rPr>
              <a:t>Costo de Oportunidad de un Agente Ahorrador.</a:t>
            </a: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Costo de Oportunidad de un Agente Inversionista.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Consolidación.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buClr>
                <a:srgbClr val="48BE7A"/>
              </a:buClr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buClr>
                <a:schemeClr val="accent3">
                  <a:lumMod val="75000"/>
                </a:schemeClr>
              </a:buClr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E86F046-042E-5492-3FBC-4E0C89F4D94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5A2F8A99-E4A5-BAC5-C9B9-FA7BF325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68ECCBE-C147-7EAD-60B9-8CA1D1431956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09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>
                <a:latin typeface="Century Gothic" panose="020B0502020202020204" pitchFamily="34" charset="0"/>
              </a:rPr>
              <a:t>COSTO DE OPORTUNIDAD SEGÚN UN AHORRADOR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idx="1"/>
          </p:nvPr>
        </p:nvSpPr>
        <p:spPr>
          <a:xfrm>
            <a:off x="763728" y="2907188"/>
            <a:ext cx="7728918" cy="36707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_tradnl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Ahorrar </a:t>
            </a:r>
            <a:r>
              <a:rPr lang="es-ES_tradnl" dirty="0">
                <a:latin typeface="Century Gothic" panose="020B0502020202020204" pitchFamily="34" charset="0"/>
              </a:rPr>
              <a:t>es la capacidad de reservar parte de sus ingresos actuales para el ingreso en el futuro.</a:t>
            </a:r>
          </a:p>
          <a:p>
            <a:pPr marL="0" indent="0" algn="ctr">
              <a:buNone/>
            </a:pPr>
            <a:endParaRPr lang="es-ES_tradnl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es-ES_tradnl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¿Por qué alguien ahorra dinero?</a:t>
            </a:r>
          </a:p>
          <a:p>
            <a:pPr marL="0" indent="0" algn="ctr">
              <a:buNone/>
            </a:pPr>
            <a:endParaRPr lang="es-ES_tradnl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es-ES_tradnl" dirty="0">
                <a:latin typeface="Century Gothic" panose="020B0502020202020204" pitchFamily="34" charset="0"/>
              </a:rPr>
              <a:t>Es una decisión racional, en la que el agente sacrifica el consumo presente en aras de </a:t>
            </a:r>
            <a:r>
              <a:rPr lang="es-ES_tradnl" b="1" u="sng" dirty="0">
                <a:solidFill>
                  <a:srgbClr val="D7A700"/>
                </a:solidFill>
                <a:latin typeface="Century Gothic" panose="020B0502020202020204" pitchFamily="34" charset="0"/>
              </a:rPr>
              <a:t>aumentar</a:t>
            </a:r>
            <a:r>
              <a:rPr lang="es-ES_tradnl" dirty="0">
                <a:latin typeface="Century Gothic" panose="020B0502020202020204" pitchFamily="34" charset="0"/>
              </a:rPr>
              <a:t> el consumo futuro.</a:t>
            </a:r>
          </a:p>
          <a:p>
            <a:pPr algn="ctr">
              <a:buFont typeface="Wingdings" charset="2"/>
              <a:buChar char="§"/>
            </a:pPr>
            <a:endParaRPr lang="es-ES_tradnl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¿Cuándo pone la plata debajo del colchón, está ahorrando?</a:t>
            </a:r>
          </a:p>
          <a:p>
            <a:pPr algn="ctr">
              <a:buFont typeface="Wingdings" charset="2"/>
              <a:buChar char="§"/>
            </a:pPr>
            <a:endParaRPr lang="es-ES_tradnl" dirty="0">
              <a:latin typeface="Century Gothic" panose="020B0502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17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570982" y="2149633"/>
            <a:ext cx="1723742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just"/>
            <a:r>
              <a:rPr lang="es-ES_tradnl" sz="2400" b="1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Ahorrador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A3CE6DC-E38E-5E04-C417-935BB20AE60A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2" descr="Clientes y aliados | Centro de Evaluación | Uniandes">
            <a:extLst>
              <a:ext uri="{FF2B5EF4-FFF2-40B4-BE49-F238E27FC236}">
                <a16:creationId xmlns:a16="http://schemas.microsoft.com/office/drawing/2014/main" id="{D8FCE4AF-8390-457F-67B6-B3C2BA2AB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omenta en tus hijos la cultura del ahorro - Diario de Querétaro | Noticias  Locales, Policiacas, de México, Querétaro y el Mundo">
            <a:extLst>
              <a:ext uri="{FF2B5EF4-FFF2-40B4-BE49-F238E27FC236}">
                <a16:creationId xmlns:a16="http://schemas.microsoft.com/office/drawing/2014/main" id="{698BB58B-4423-6B70-E72C-2E231BBBDD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3" r="17284"/>
          <a:stretch/>
        </p:blipFill>
        <p:spPr bwMode="auto">
          <a:xfrm>
            <a:off x="9116657" y="2611298"/>
            <a:ext cx="2093157" cy="171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D729E14-A445-A3A0-C1D4-60A4A609D26C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94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>
                <a:latin typeface="Century Gothic" panose="020B0502020202020204" pitchFamily="34" charset="0"/>
              </a:rPr>
              <a:t>COSTO DE OPORTUNIDAD SEGÚN UN AHORRADOR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idx="1"/>
          </p:nvPr>
        </p:nvSpPr>
        <p:spPr>
          <a:xfrm>
            <a:off x="4376057" y="2650495"/>
            <a:ext cx="7511686" cy="367076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_tradnl" dirty="0">
                <a:latin typeface="Century Gothic" panose="020B0502020202020204" pitchFamily="34" charset="0"/>
              </a:rPr>
              <a:t>Ahorrar es prestar dinero hoy, a cambio de un interés.</a:t>
            </a:r>
          </a:p>
          <a:p>
            <a:pPr marL="0" indent="0" algn="ctr">
              <a:buNone/>
            </a:pPr>
            <a:endParaRPr lang="es-ES_tradnl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es-ES_tradnl" b="1" dirty="0">
                <a:solidFill>
                  <a:srgbClr val="D7A700"/>
                </a:solidFill>
                <a:latin typeface="Century Gothic" panose="020B0502020202020204" pitchFamily="34" charset="0"/>
              </a:rPr>
              <a:t>¿Cuál es el costo de oportunidad del ahorrador?</a:t>
            </a:r>
          </a:p>
          <a:p>
            <a:pPr marL="0" indent="0" algn="ctr">
              <a:buNone/>
            </a:pPr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La tasa de captación ofrecida en el mercado financiero.</a:t>
            </a:r>
          </a:p>
          <a:p>
            <a:pPr marL="0" indent="0" algn="ctr">
              <a:buNone/>
            </a:pPr>
            <a:endParaRPr lang="es-ES_tradnl" dirty="0">
              <a:latin typeface="Century Gothic" panose="020B0502020202020204" pitchFamily="34" charset="0"/>
            </a:endParaRPr>
          </a:p>
          <a:p>
            <a:pPr marL="0" indent="0" algn="just">
              <a:buNone/>
            </a:pPr>
            <a:r>
              <a:rPr lang="es-ES_tradnl" dirty="0">
                <a:latin typeface="Century Gothic" panose="020B0502020202020204" pitchFamily="34" charset="0"/>
              </a:rPr>
              <a:t>El ahorro se hace típicamente al adquirir activos financieros:</a:t>
            </a:r>
          </a:p>
          <a:p>
            <a:pPr lvl="1" algn="just">
              <a:buFont typeface="Arial"/>
              <a:buChar char="•"/>
            </a:pPr>
            <a:r>
              <a:rPr lang="es-ES_tradnl" sz="1800" dirty="0">
                <a:latin typeface="Century Gothic" panose="020B0502020202020204" pitchFamily="34" charset="0"/>
              </a:rPr>
              <a:t>Certificado de Depósito a Término (CDT).</a:t>
            </a:r>
          </a:p>
          <a:p>
            <a:pPr lvl="1" algn="just">
              <a:buFont typeface="Arial"/>
              <a:buChar char="•"/>
            </a:pPr>
            <a:r>
              <a:rPr lang="es-ES_tradnl" sz="1800" dirty="0">
                <a:latin typeface="Century Gothic" panose="020B0502020202020204" pitchFamily="34" charset="0"/>
              </a:rPr>
              <a:t>Bono de deuda pública.</a:t>
            </a:r>
          </a:p>
          <a:p>
            <a:pPr algn="just">
              <a:buFont typeface="Wingdings" charset="2"/>
              <a:buChar char="§"/>
            </a:pPr>
            <a:endParaRPr lang="es-ES_tradnl" dirty="0">
              <a:latin typeface="Century Gothic" panose="020B0502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18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570982" y="2149633"/>
            <a:ext cx="1723742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just"/>
            <a:r>
              <a:rPr lang="es-ES_tradnl" sz="2400" b="1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Ahorrador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5C32170-85D0-AB45-8DC7-F58FC89F8441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2" descr="Clientes y aliados | Centro de Evaluación | Uniandes">
            <a:extLst>
              <a:ext uri="{FF2B5EF4-FFF2-40B4-BE49-F238E27FC236}">
                <a16:creationId xmlns:a16="http://schemas.microsoft.com/office/drawing/2014/main" id="{546D15E8-C536-CF7F-1AC7-0607A085E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DB0728E-DECF-94C1-3696-EFD41B7AC86F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050" name="Picture 2" descr="Histórico de tasas de interés">
            <a:extLst>
              <a:ext uri="{FF2B5EF4-FFF2-40B4-BE49-F238E27FC236}">
                <a16:creationId xmlns:a16="http://schemas.microsoft.com/office/drawing/2014/main" id="{93EAC42E-4B11-DD3A-5319-CABBC92D1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57" y="2763145"/>
            <a:ext cx="4071239" cy="339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64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76D6B-2320-8C19-C70E-35F3FE7E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CDT Y 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83905-D038-A395-46CC-E1C210D5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26" name="Picture 2" descr="Los CDT a 360 días que lideran la rentabilidad al inicio de 2026">
            <a:extLst>
              <a:ext uri="{FF2B5EF4-FFF2-40B4-BE49-F238E27FC236}">
                <a16:creationId xmlns:a16="http://schemas.microsoft.com/office/drawing/2014/main" id="{730F3B18-3BE1-C6C4-F479-6BA8764C2C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277899"/>
            <a:ext cx="4413885" cy="367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C78A47F-AE0F-10E3-2398-C90C369B2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22714"/>
            <a:ext cx="5682343" cy="473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06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AGENDA PROPUESTA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2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pic>
        <p:nvPicPr>
          <p:cNvPr id="6" name="Picture 6" descr="Resultado de imagen para RELOJ VECTOR">
            <a:extLst>
              <a:ext uri="{FF2B5EF4-FFF2-40B4-BE49-F238E27FC236}">
                <a16:creationId xmlns:a16="http://schemas.microsoft.com/office/drawing/2014/main" id="{0F651596-1125-43ED-8471-A57EDDF35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7" t="6285" r="24815" b="6503"/>
          <a:stretch/>
        </p:blipFill>
        <p:spPr bwMode="auto">
          <a:xfrm>
            <a:off x="1256045" y="2772729"/>
            <a:ext cx="1236705" cy="124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F837980-0A38-47A1-8A30-C7AFF3A98D5A}"/>
              </a:ext>
            </a:extLst>
          </p:cNvPr>
          <p:cNvSpPr/>
          <p:nvPr/>
        </p:nvSpPr>
        <p:spPr>
          <a:xfrm>
            <a:off x="2806200" y="2772729"/>
            <a:ext cx="8540907" cy="304698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 dirty="0">
                <a:solidFill>
                  <a:schemeClr val="accent1"/>
                </a:solidFill>
                <a:latin typeface="Century Gothic"/>
                <a:cs typeface="Arial"/>
              </a:rPr>
              <a:t>Valor del Dinero en el Tiempo (VDT)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/>
              <a:cs typeface="Arial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 dirty="0">
                <a:solidFill>
                  <a:schemeClr val="accent1"/>
                </a:solidFill>
                <a:latin typeface="Century Gothic"/>
                <a:cs typeface="Arial"/>
              </a:rPr>
              <a:t>¿Cuáles son los Agentes Económicos?</a:t>
            </a:r>
          </a:p>
          <a:p>
            <a:pPr marL="342900" indent="-342900">
              <a:buClr>
                <a:srgbClr val="2C7C9F"/>
              </a:buClr>
              <a:buFontTx/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r>
              <a:rPr lang="es-CO" sz="1600" dirty="0">
                <a:solidFill>
                  <a:schemeClr val="accent1"/>
                </a:solidFill>
                <a:latin typeface="Century Gothic"/>
                <a:cs typeface="Arial"/>
              </a:rPr>
              <a:t>Costo de Oportunidad de un Agente Consumidor.</a:t>
            </a: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accent1"/>
                </a:solidFill>
                <a:latin typeface="Century Gothic"/>
                <a:cs typeface="Arial"/>
              </a:rPr>
              <a:t>Costo de Oportunidad de un Agente Ahorrador.</a:t>
            </a: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accent1"/>
                </a:solidFill>
                <a:latin typeface="Century Gothic"/>
                <a:cs typeface="Arial"/>
              </a:rPr>
              <a:t>Costo de Oportunidad de un Agente Inversionista.</a:t>
            </a: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accent1"/>
                </a:solidFill>
                <a:latin typeface="Century Gothic"/>
                <a:cs typeface="Arial"/>
              </a:rPr>
              <a:t>Consolidación y Práctica</a:t>
            </a: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buClr>
                <a:schemeClr val="accent3">
                  <a:lumMod val="75000"/>
                </a:schemeClr>
              </a:buClr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E86F046-042E-5492-3FBC-4E0C89F4D94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5A2F8A99-E4A5-BAC5-C9B9-FA7BF325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BFA8B0E-2DF1-6E90-A843-CD5CA7ADA180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97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>
                <a:latin typeface="Century Gothic" panose="020B0502020202020204" pitchFamily="34" charset="0"/>
              </a:rPr>
              <a:t>COSTO DE OPORTUNIDAD SEGÚN UN AHORRADOR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idx="1"/>
          </p:nvPr>
        </p:nvSpPr>
        <p:spPr>
          <a:xfrm>
            <a:off x="1235676" y="1865240"/>
            <a:ext cx="9440562" cy="227813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dirty="0">
                <a:latin typeface="Century Gothic" panose="020B0502020202020204" pitchFamily="34" charset="0"/>
              </a:rPr>
              <a:t>Dado que la lógica del </a:t>
            </a:r>
            <a:r>
              <a:rPr lang="es-ES_tradnl" b="1" dirty="0">
                <a:solidFill>
                  <a:srgbClr val="D7A700"/>
                </a:solidFill>
                <a:latin typeface="Century Gothic" panose="020B0502020202020204" pitchFamily="34" charset="0"/>
              </a:rPr>
              <a:t>AHORRADOR</a:t>
            </a:r>
            <a:r>
              <a:rPr lang="es-ES_tradnl" dirty="0">
                <a:latin typeface="Century Gothic" panose="020B0502020202020204" pitchFamily="34" charset="0"/>
              </a:rPr>
              <a:t> es defenderse contra la inflación y/o sacrificar consumo hoy para consumir más mañana, </a:t>
            </a:r>
            <a:r>
              <a:rPr lang="es-ES_tradnl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¿cuál es la tasa de interés (R) que debe exigir si el agente es racional?</a:t>
            </a:r>
          </a:p>
          <a:p>
            <a:pPr algn="just"/>
            <a:endParaRPr lang="es-ES_tradnl" dirty="0">
              <a:latin typeface="Century Gothic" panose="020B0502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20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20E6635-6D4F-7E75-0824-DE1A90393B86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2" descr="Clientes y aliados | Centro de Evaluación | Uniandes">
            <a:extLst>
              <a:ext uri="{FF2B5EF4-FFF2-40B4-BE49-F238E27FC236}">
                <a16:creationId xmlns:a16="http://schemas.microsoft.com/office/drawing/2014/main" id="{D2051D7E-41BA-B018-062E-6A26F6714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Qué es la inflación? - El Orden Mundial - EOM">
            <a:extLst>
              <a:ext uri="{FF2B5EF4-FFF2-40B4-BE49-F238E27FC236}">
                <a16:creationId xmlns:a16="http://schemas.microsoft.com/office/drawing/2014/main" id="{965A3BCA-A013-6F05-A7C8-B45294EE4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35" y="4342547"/>
            <a:ext cx="3290044" cy="210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DDD56A2-857E-9508-67BE-08265C972FA5}"/>
              </a:ext>
            </a:extLst>
          </p:cNvPr>
          <p:cNvSpPr txBox="1"/>
          <p:nvPr/>
        </p:nvSpPr>
        <p:spPr>
          <a:xfrm>
            <a:off x="3045619" y="3688963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R &gt; Inflación (</a:t>
            </a:r>
            <a:r>
              <a:rPr lang="en-US" b="1" dirty="0">
                <a:solidFill>
                  <a:srgbClr val="C00000"/>
                </a:solidFill>
                <a:latin typeface="Century Gothic" panose="020B0502020202020204" pitchFamily="34" charset="0"/>
              </a:rPr>
              <a:t>∆ </a:t>
            </a:r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IPC)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426B733-A979-1948-EC30-FA5A50625E29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63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AGENDA PROPUESTA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21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pic>
        <p:nvPicPr>
          <p:cNvPr id="6" name="Picture 6" descr="Resultado de imagen para RELOJ VECTOR">
            <a:extLst>
              <a:ext uri="{FF2B5EF4-FFF2-40B4-BE49-F238E27FC236}">
                <a16:creationId xmlns:a16="http://schemas.microsoft.com/office/drawing/2014/main" id="{0F651596-1125-43ED-8471-A57EDDF35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7" t="6285" r="24815" b="6503"/>
          <a:stretch/>
        </p:blipFill>
        <p:spPr bwMode="auto">
          <a:xfrm>
            <a:off x="1256045" y="2772729"/>
            <a:ext cx="1236705" cy="124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F837980-0A38-47A1-8A30-C7AFF3A98D5A}"/>
              </a:ext>
            </a:extLst>
          </p:cNvPr>
          <p:cNvSpPr/>
          <p:nvPr/>
        </p:nvSpPr>
        <p:spPr>
          <a:xfrm>
            <a:off x="2806200" y="2772729"/>
            <a:ext cx="8540907" cy="42780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Valor del Dinero en el Tiempo (VDT)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/>
              <a:cs typeface="Arial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¿Cuáles son los Agentes Económicos?</a:t>
            </a:r>
          </a:p>
          <a:p>
            <a:pPr marL="342900" indent="-342900">
              <a:buClr>
                <a:srgbClr val="2C7C9F"/>
              </a:buClr>
              <a:buFontTx/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Costo de Oportunidad de un Agente Consumidor.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Costo de Oportunidad de un Agente Ahorrador.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accent1"/>
                </a:solidFill>
                <a:latin typeface="Century Gothic"/>
                <a:cs typeface="Arial"/>
              </a:rPr>
              <a:t>Costo de Oportunidad de un Agente Inversionista.</a:t>
            </a: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Consolidación.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buClr>
                <a:srgbClr val="48BE7A"/>
              </a:buClr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buClr>
                <a:schemeClr val="accent3">
                  <a:lumMod val="75000"/>
                </a:schemeClr>
              </a:buClr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E86F046-042E-5492-3FBC-4E0C89F4D94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5A2F8A99-E4A5-BAC5-C9B9-FA7BF325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FD1BD9A-F785-C02E-C83B-2049260831CC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15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>
                <a:latin typeface="Century Gothic" panose="020B0502020202020204" pitchFamily="34" charset="0"/>
              </a:rPr>
              <a:t>COSTO DE OPORTUNIDAD SEGÚN UN INVERSIONISTA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idx="1"/>
          </p:nvPr>
        </p:nvSpPr>
        <p:spPr>
          <a:xfrm>
            <a:off x="1448088" y="2777594"/>
            <a:ext cx="6561033" cy="36707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_tradnl" dirty="0">
                <a:latin typeface="Century Gothic" panose="020B0502020202020204" pitchFamily="34" charset="0"/>
              </a:rPr>
              <a:t>Es un individuo cuya racionalidad económica es </a:t>
            </a:r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CAPTAR</a:t>
            </a:r>
            <a:r>
              <a:rPr lang="es-ES_tradnl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es-ES_tradnl" dirty="0">
                <a:latin typeface="Century Gothic" panose="020B0502020202020204" pitchFamily="34" charset="0"/>
              </a:rPr>
              <a:t>recursos financieros y </a:t>
            </a:r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COLOCAR</a:t>
            </a:r>
            <a:r>
              <a:rPr lang="es-ES_tradnl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es-ES_tradnl" dirty="0">
                <a:latin typeface="Century Gothic" panose="020B0502020202020204" pitchFamily="34" charset="0"/>
              </a:rPr>
              <a:t>dichos recursos a producir en proyectos reales (</a:t>
            </a:r>
            <a:r>
              <a:rPr lang="es-ES_tradnl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INVERTIR</a:t>
            </a:r>
            <a:r>
              <a:rPr lang="es-ES_tradnl" dirty="0">
                <a:latin typeface="Century Gothic" panose="020B0502020202020204" pitchFamily="34" charset="0"/>
              </a:rPr>
              <a:t>), con el fin de obtener una rentabilidad que permita la creación y acumulación de </a:t>
            </a:r>
            <a:r>
              <a:rPr lang="es-ES_tradnl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VALOR</a:t>
            </a:r>
            <a:r>
              <a:rPr lang="es-ES_tradnl" dirty="0">
                <a:latin typeface="Century Gothic" panose="020B0502020202020204" pitchFamily="34" charset="0"/>
              </a:rPr>
              <a:t>.</a:t>
            </a:r>
          </a:p>
          <a:p>
            <a:pPr marL="0" indent="0" algn="ctr">
              <a:buNone/>
            </a:pPr>
            <a:endParaRPr lang="es-ES_tradnl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es-ES_tradnl" dirty="0">
                <a:latin typeface="Century Gothic" panose="020B0502020202020204" pitchFamily="34" charset="0"/>
              </a:rPr>
              <a:t>A diferencia del consumidor, el inversionista compra </a:t>
            </a:r>
            <a:r>
              <a:rPr lang="es-ES_tradnl" b="1" dirty="0">
                <a:solidFill>
                  <a:srgbClr val="D7A700"/>
                </a:solidFill>
                <a:latin typeface="Century Gothic" panose="020B0502020202020204" pitchFamily="34" charset="0"/>
              </a:rPr>
              <a:t>factores/bienes productivos</a:t>
            </a:r>
            <a:r>
              <a:rPr lang="es-ES_tradnl" dirty="0">
                <a:solidFill>
                  <a:srgbClr val="D7A700"/>
                </a:solidFill>
                <a:latin typeface="Century Gothic" panose="020B0502020202020204" pitchFamily="34" charset="0"/>
              </a:rPr>
              <a:t>.</a:t>
            </a:r>
          </a:p>
          <a:p>
            <a:pPr marL="0" indent="0" algn="ctr">
              <a:buNone/>
            </a:pPr>
            <a:endParaRPr lang="es-ES_tradnl" dirty="0">
              <a:latin typeface="Century Gothic" panose="020B0502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22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515045" y="2149633"/>
            <a:ext cx="2018501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just"/>
            <a:r>
              <a:rPr lang="es-ES_tradnl" sz="2400" b="1" dirty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Inversionista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4AC02C3-472B-C63D-C2D5-136CA13BF129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2" descr="Clientes y aliados | Centro de Evaluación | Uniandes">
            <a:extLst>
              <a:ext uri="{FF2B5EF4-FFF2-40B4-BE49-F238E27FC236}">
                <a16:creationId xmlns:a16="http://schemas.microsoft.com/office/drawing/2014/main" id="{6DCB95FB-CB1D-120A-710D-1A4C0F01F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296C3AA-3827-3507-2CC7-1AFB174A74C9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194" name="Picture 2" descr="Vida de los 3 Mejores Inversionistas en 2023 | Acción Latina">
            <a:extLst>
              <a:ext uri="{FF2B5EF4-FFF2-40B4-BE49-F238E27FC236}">
                <a16:creationId xmlns:a16="http://schemas.microsoft.com/office/drawing/2014/main" id="{9FD597C6-E271-53DB-82F3-58AEAAF48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257" y="3156559"/>
            <a:ext cx="3150778" cy="177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84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scene3d>
            <a:camera prst="orthographicFront"/>
            <a:lightRig rig="threePt" dir="t"/>
          </a:scene3d>
          <a:sp3d/>
        </p:spPr>
        <p:txBody>
          <a:bodyPr>
            <a:normAutofit/>
          </a:bodyPr>
          <a:lstStyle/>
          <a:p>
            <a:r>
              <a:rPr lang="es-ES_tradnl">
                <a:latin typeface="Century Gothic" panose="020B0502020202020204" pitchFamily="34" charset="0"/>
              </a:rPr>
              <a:t>COSTO DE OPORTUNIDAD SEGÚN UN INVERSIONISTA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scene3d>
            <a:camera prst="orthographicFront"/>
            <a:lightRig rig="threePt" dir="t"/>
          </a:scene3d>
          <a:sp3d/>
        </p:spPr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23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673080" y="2188371"/>
            <a:ext cx="2809377" cy="690287"/>
          </a:xfrm>
          <a:prstGeom prst="roundRect">
            <a:avLst/>
          </a:prstGeom>
          <a:solidFill>
            <a:srgbClr val="C00000"/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>
                <a:latin typeface="Century Gothic" panose="020B0502020202020204" pitchFamily="34" charset="0"/>
              </a:rPr>
              <a:t>Crédito/Deuda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673080" y="3559923"/>
            <a:ext cx="2809377" cy="690287"/>
          </a:xfrm>
          <a:prstGeom prst="roundRect">
            <a:avLst/>
          </a:prstGeom>
          <a:solidFill>
            <a:srgbClr val="D7A700"/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Century Gothic" panose="020B0502020202020204" pitchFamily="34" charset="0"/>
              </a:rPr>
              <a:t>Equity / Recursos Propios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331312" y="2520244"/>
            <a:ext cx="3802910" cy="1039678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>
                <a:latin typeface="Century Gothic" panose="020B0502020202020204" pitchFamily="34" charset="0"/>
              </a:rPr>
              <a:t>Recursos Naturales</a:t>
            </a:r>
          </a:p>
          <a:p>
            <a:pPr algn="ctr"/>
            <a:r>
              <a:rPr lang="es-ES_tradnl" sz="1600">
                <a:latin typeface="Century Gothic" panose="020B0502020202020204" pitchFamily="34" charset="0"/>
              </a:rPr>
              <a:t>Energía Humana</a:t>
            </a:r>
          </a:p>
          <a:p>
            <a:pPr algn="ctr"/>
            <a:r>
              <a:rPr lang="es-ES_tradnl" sz="1600">
                <a:latin typeface="Century Gothic" panose="020B0502020202020204" pitchFamily="34" charset="0"/>
              </a:rPr>
              <a:t>Activos Fijos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715533" y="4385774"/>
            <a:ext cx="3034468" cy="67652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>
                <a:latin typeface="Century Gothic" panose="020B0502020202020204" pitchFamily="34" charset="0"/>
              </a:rPr>
              <a:t>Producción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814078" y="6071518"/>
            <a:ext cx="3034468" cy="531669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>
                <a:latin typeface="Century Gothic" panose="020B0502020202020204" pitchFamily="34" charset="0"/>
              </a:rPr>
              <a:t>Creación de Valor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162498" y="6071518"/>
            <a:ext cx="3034468" cy="531669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Century Gothic" panose="020B0502020202020204" pitchFamily="34" charset="0"/>
              </a:rPr>
              <a:t>Acumulación de Valor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653A21A-D609-4399-1709-91BB10B1F332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2" descr="Clientes y aliados | Centro de Evaluación | Uniandes">
            <a:extLst>
              <a:ext uri="{FF2B5EF4-FFF2-40B4-BE49-F238E27FC236}">
                <a16:creationId xmlns:a16="http://schemas.microsoft.com/office/drawing/2014/main" id="{3D8886D2-1433-83F3-B837-D5578CACF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F6AAA19-DB4C-7A7B-7EE5-6052D7DFA462}"/>
              </a:ext>
            </a:extLst>
          </p:cNvPr>
          <p:cNvCxnSpPr>
            <a:endCxn id="8" idx="1"/>
          </p:cNvCxnSpPr>
          <p:nvPr/>
        </p:nvCxnSpPr>
        <p:spPr>
          <a:xfrm flipV="1">
            <a:off x="4482457" y="3040083"/>
            <a:ext cx="1848855" cy="8522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D79276A9-56B7-FAC2-2DD1-D2E4183E35C8}"/>
              </a:ext>
            </a:extLst>
          </p:cNvPr>
          <p:cNvCxnSpPr>
            <a:cxnSpLocks/>
          </p:cNvCxnSpPr>
          <p:nvPr/>
        </p:nvCxnSpPr>
        <p:spPr>
          <a:xfrm>
            <a:off x="4482457" y="2520244"/>
            <a:ext cx="1848855" cy="5198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6C93C7F5-A0E7-CE04-0B73-A3A34DA374B1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8232767" y="3559922"/>
            <a:ext cx="0" cy="8258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ector angular 27">
            <a:extLst>
              <a:ext uri="{FF2B5EF4-FFF2-40B4-BE49-F238E27FC236}">
                <a16:creationId xmlns:a16="http://schemas.microsoft.com/office/drawing/2014/main" id="{8D21A6D7-758C-391C-EC18-779526BB9D7F}"/>
              </a:ext>
            </a:extLst>
          </p:cNvPr>
          <p:cNvCxnSpPr>
            <a:endCxn id="10" idx="3"/>
          </p:cNvCxnSpPr>
          <p:nvPr/>
        </p:nvCxnSpPr>
        <p:spPr>
          <a:xfrm rot="5400000">
            <a:off x="7403130" y="5507716"/>
            <a:ext cx="1275054" cy="38422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4D73B420-6463-DC71-B095-F33591210C9B}"/>
              </a:ext>
            </a:extLst>
          </p:cNvPr>
          <p:cNvCxnSpPr>
            <a:endCxn id="12" idx="3"/>
          </p:cNvCxnSpPr>
          <p:nvPr/>
        </p:nvCxnSpPr>
        <p:spPr>
          <a:xfrm flipH="1">
            <a:off x="4196966" y="6321262"/>
            <a:ext cx="617112" cy="16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3294957-FA71-4BE3-C81D-F66E39A3617F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89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>
                <a:latin typeface="Century Gothic" panose="020B0502020202020204" pitchFamily="34" charset="0"/>
              </a:rPr>
              <a:t>COSTO DE OPORTUNIDAD SEGÚN UN INVERSIONISTA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idx="1"/>
          </p:nvPr>
        </p:nvSpPr>
        <p:spPr>
          <a:xfrm>
            <a:off x="882092" y="2541180"/>
            <a:ext cx="7335152" cy="36707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ES_tradnl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es-ES_tradnl" dirty="0">
                <a:latin typeface="Century Gothic" panose="020B0502020202020204" pitchFamily="34" charset="0"/>
              </a:rPr>
              <a:t>En el caso del inversionista, el costo de oportunidad será equivalente al costo de obtener los recursos económicos (deuda y </a:t>
            </a:r>
            <a:r>
              <a:rPr lang="es-ES_tradnl" i="1" dirty="0" err="1">
                <a:latin typeface="Century Gothic" panose="020B0502020202020204" pitchFamily="34" charset="0"/>
              </a:rPr>
              <a:t>equity</a:t>
            </a:r>
            <a:r>
              <a:rPr lang="es-ES_tradnl" dirty="0">
                <a:latin typeface="Century Gothic" panose="020B0502020202020204" pitchFamily="34" charset="0"/>
              </a:rPr>
              <a:t>) para financiar sus inversiones.</a:t>
            </a:r>
          </a:p>
          <a:p>
            <a:pPr algn="ctr">
              <a:buFont typeface="Wingdings" charset="2"/>
              <a:buChar char="§"/>
            </a:pPr>
            <a:endParaRPr lang="es-ES_tradnl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es-ES_tradnl" dirty="0">
                <a:latin typeface="Century Gothic" panose="020B0502020202020204" pitchFamily="34" charset="0"/>
              </a:rPr>
              <a:t>Más adelante veremos que a dicho costo de financiación se le conoce como el Costo Promedio Ponderado de Capital o</a:t>
            </a:r>
            <a:r>
              <a:rPr lang="es-ES_tradnl" b="1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es-ES_tradnl" b="1" i="1" dirty="0" err="1">
                <a:solidFill>
                  <a:srgbClr val="C00000"/>
                </a:solidFill>
                <a:latin typeface="Century Gothic" panose="020B0502020202020204" pitchFamily="34" charset="0"/>
              </a:rPr>
              <a:t>Weighted</a:t>
            </a:r>
            <a:r>
              <a:rPr lang="es-ES_tradnl" b="1" i="1" dirty="0">
                <a:solidFill>
                  <a:srgbClr val="C00000"/>
                </a:solidFill>
                <a:latin typeface="Century Gothic" panose="020B0502020202020204" pitchFamily="34" charset="0"/>
              </a:rPr>
              <a:t> </a:t>
            </a:r>
            <a:r>
              <a:rPr lang="es-ES_tradnl" b="1" i="1" dirty="0" err="1">
                <a:solidFill>
                  <a:srgbClr val="C00000"/>
                </a:solidFill>
                <a:latin typeface="Century Gothic" panose="020B0502020202020204" pitchFamily="34" charset="0"/>
              </a:rPr>
              <a:t>Average</a:t>
            </a:r>
            <a:r>
              <a:rPr lang="es-ES_tradnl" b="1" i="1" dirty="0">
                <a:solidFill>
                  <a:srgbClr val="C00000"/>
                </a:solidFill>
                <a:latin typeface="Century Gothic" panose="020B0502020202020204" pitchFamily="34" charset="0"/>
              </a:rPr>
              <a:t> </a:t>
            </a:r>
            <a:r>
              <a:rPr lang="es-ES_tradnl" b="1" i="1" dirty="0" err="1">
                <a:solidFill>
                  <a:srgbClr val="C00000"/>
                </a:solidFill>
                <a:latin typeface="Century Gothic" panose="020B0502020202020204" pitchFamily="34" charset="0"/>
              </a:rPr>
              <a:t>Cost</a:t>
            </a:r>
            <a:r>
              <a:rPr lang="es-ES_tradnl" b="1" i="1" dirty="0">
                <a:solidFill>
                  <a:srgbClr val="C00000"/>
                </a:solidFill>
                <a:latin typeface="Century Gothic" panose="020B0502020202020204" pitchFamily="34" charset="0"/>
              </a:rPr>
              <a:t> </a:t>
            </a:r>
            <a:r>
              <a:rPr lang="es-ES_tradnl" b="1" i="1" dirty="0" err="1">
                <a:solidFill>
                  <a:srgbClr val="C00000"/>
                </a:solidFill>
                <a:latin typeface="Century Gothic" panose="020B0502020202020204" pitchFamily="34" charset="0"/>
              </a:rPr>
              <a:t>of</a:t>
            </a:r>
            <a:r>
              <a:rPr lang="es-ES_tradnl" b="1" i="1" dirty="0">
                <a:solidFill>
                  <a:srgbClr val="C00000"/>
                </a:solidFill>
                <a:latin typeface="Century Gothic" panose="020B0502020202020204" pitchFamily="34" charset="0"/>
              </a:rPr>
              <a:t> Capital</a:t>
            </a:r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 (WACC)</a:t>
            </a:r>
            <a:r>
              <a:rPr lang="es-ES_tradnl" dirty="0">
                <a:latin typeface="Century Gothic" panose="020B0502020202020204" pitchFamily="34" charset="0"/>
              </a:rPr>
              <a:t>.</a:t>
            </a:r>
            <a:endParaRPr lang="es-ES_tradnl" b="1" dirty="0">
              <a:solidFill>
                <a:srgbClr val="C00000"/>
              </a:solidFill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endParaRPr lang="es-ES_tradnl" dirty="0">
              <a:latin typeface="Century Gothic" panose="020B0502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24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515045" y="2149633"/>
            <a:ext cx="2018501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just"/>
            <a:r>
              <a:rPr lang="es-ES_tradnl" sz="2400" b="1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Inversionista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DC6E2CA-6ECA-14DC-18EE-0AD6BC513E6B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2" descr="Clientes y aliados | Centro de Evaluación | Uniandes">
            <a:extLst>
              <a:ext uri="{FF2B5EF4-FFF2-40B4-BE49-F238E27FC236}">
                <a16:creationId xmlns:a16="http://schemas.microsoft.com/office/drawing/2014/main" id="{A68FAA48-84E6-1691-4D87-CF7435662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820D7F0-E370-CC42-8AB6-85F595851F22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100" name="Picture 4" descr="Dividendos y sus ventajas de inversión - Universo financiero">
            <a:extLst>
              <a:ext uri="{FF2B5EF4-FFF2-40B4-BE49-F238E27FC236}">
                <a16:creationId xmlns:a16="http://schemas.microsoft.com/office/drawing/2014/main" id="{B077EB68-3876-3EDE-E387-F76F0638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257" y="3389877"/>
            <a:ext cx="2875182" cy="197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8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AGENDA PROPUESTA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b="1" smtClean="0"/>
              <a:pPr/>
              <a:t>25</a:t>
            </a:fld>
            <a:endParaRPr lang="en-US" sz="1400" b="1"/>
          </a:p>
        </p:txBody>
      </p:sp>
      <p:pic>
        <p:nvPicPr>
          <p:cNvPr id="6" name="Picture 6" descr="Resultado de imagen para RELOJ VECTOR">
            <a:extLst>
              <a:ext uri="{FF2B5EF4-FFF2-40B4-BE49-F238E27FC236}">
                <a16:creationId xmlns:a16="http://schemas.microsoft.com/office/drawing/2014/main" id="{0F651596-1125-43ED-8471-A57EDDF35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7" t="6285" r="24815" b="6503"/>
          <a:stretch/>
        </p:blipFill>
        <p:spPr bwMode="auto">
          <a:xfrm>
            <a:off x="1256045" y="2772729"/>
            <a:ext cx="1236705" cy="124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F837980-0A38-47A1-8A30-C7AFF3A98D5A}"/>
              </a:ext>
            </a:extLst>
          </p:cNvPr>
          <p:cNvSpPr/>
          <p:nvPr/>
        </p:nvSpPr>
        <p:spPr>
          <a:xfrm>
            <a:off x="2806200" y="2772729"/>
            <a:ext cx="8540907" cy="403187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Valor del Dinero en el Tiempo (VDT)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/>
              <a:cs typeface="Arial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¿Cuáles son los Agentes Económicos?</a:t>
            </a:r>
          </a:p>
          <a:p>
            <a:pPr marL="342900" indent="-342900">
              <a:buClr>
                <a:srgbClr val="2C7C9F"/>
              </a:buClr>
              <a:buFontTx/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Costo de Oportunidad de un Agente Consumidor.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Costo de Oportunidad de un Agente Ahorrador.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Costo de Oportunidad de un Agente Inversionista.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accent1"/>
                </a:solidFill>
                <a:latin typeface="Century Gothic"/>
                <a:cs typeface="Arial"/>
              </a:rPr>
              <a:t>Consolidación.</a:t>
            </a: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buClr>
                <a:srgbClr val="48BE7A"/>
              </a:buClr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buClr>
                <a:schemeClr val="accent3">
                  <a:lumMod val="75000"/>
                </a:schemeClr>
              </a:buClr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E86F046-042E-5492-3FBC-4E0C89F4D94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5A2F8A99-E4A5-BAC5-C9B9-FA7BF325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BFD574D-E932-3F02-C63A-98F7C0E21071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23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>
                <a:latin typeface="Century Gothic" panose="020B0502020202020204" pitchFamily="34" charset="0"/>
              </a:rPr>
              <a:t>En resumen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26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21" name="Rectangle 20"/>
          <p:cNvSpPr>
            <a:spLocks/>
          </p:cNvSpPr>
          <p:nvPr/>
        </p:nvSpPr>
        <p:spPr bwMode="auto">
          <a:xfrm>
            <a:off x="1792989" y="6208000"/>
            <a:ext cx="26353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s-ES_tradnl" sz="1600">
                <a:solidFill>
                  <a:schemeClr val="accent1"/>
                </a:solidFill>
                <a:latin typeface="Century Gothic" panose="020B0502020202020204" pitchFamily="34" charset="0"/>
              </a:rPr>
              <a:t>Costo de obtener recursos</a:t>
            </a:r>
          </a:p>
        </p:txBody>
      </p:sp>
      <p:sp>
        <p:nvSpPr>
          <p:cNvPr id="22" name="Rectangle 21"/>
          <p:cNvSpPr>
            <a:spLocks/>
          </p:cNvSpPr>
          <p:nvPr/>
        </p:nvSpPr>
        <p:spPr bwMode="auto">
          <a:xfrm>
            <a:off x="5274002" y="6198151"/>
            <a:ext cx="192200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s-ES_tradnl" sz="1600">
                <a:solidFill>
                  <a:schemeClr val="accent1"/>
                </a:solidFill>
                <a:latin typeface="Century Gothic" panose="020B0502020202020204" pitchFamily="34" charset="0"/>
              </a:rPr>
              <a:t>Tasa de Captación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428028" y="5596769"/>
            <a:ext cx="1365261" cy="53374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Century Gothic" panose="020B0502020202020204" pitchFamily="34" charset="0"/>
              </a:rPr>
              <a:t>WACC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552373" y="5596769"/>
            <a:ext cx="1365261" cy="533744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Century Gothic" panose="020B0502020202020204" pitchFamily="34" charset="0"/>
              </a:rPr>
              <a:t>DTF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717877" y="5596769"/>
            <a:ext cx="1365261" cy="533744"/>
          </a:xfrm>
          <a:prstGeom prst="roundRect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>
                <a:latin typeface="Century Gothic" panose="020B0502020202020204" pitchFamily="34" charset="0"/>
              </a:rPr>
              <a:t>Inflación</a:t>
            </a:r>
          </a:p>
        </p:txBody>
      </p:sp>
      <p:sp>
        <p:nvSpPr>
          <p:cNvPr id="27" name="Rectangle 26"/>
          <p:cNvSpPr>
            <a:spLocks/>
          </p:cNvSpPr>
          <p:nvPr/>
        </p:nvSpPr>
        <p:spPr bwMode="auto">
          <a:xfrm>
            <a:off x="7565606" y="5470769"/>
            <a:ext cx="50338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s-ES_tradnl" sz="4800" b="1" dirty="0"/>
              <a:t>&gt;</a:t>
            </a:r>
            <a:endParaRPr lang="es-ES_tradnl" b="1" dirty="0"/>
          </a:p>
        </p:txBody>
      </p:sp>
      <p:sp>
        <p:nvSpPr>
          <p:cNvPr id="23" name="Rectangle 22"/>
          <p:cNvSpPr>
            <a:spLocks/>
          </p:cNvSpPr>
          <p:nvPr/>
        </p:nvSpPr>
        <p:spPr bwMode="auto">
          <a:xfrm>
            <a:off x="8730204" y="6198150"/>
            <a:ext cx="13529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s-ES_tradnl" sz="1600" dirty="0">
                <a:solidFill>
                  <a:schemeClr val="accent1"/>
                </a:solidFill>
                <a:latin typeface="Century Gothic" panose="020B0502020202020204" pitchFamily="34" charset="0"/>
              </a:rPr>
              <a:t>Variación IPC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FC964AF-0BEE-BD40-5A22-2A3FDE310D23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2" descr="Clientes y aliados | Centro de Evaluación | Uniandes">
            <a:extLst>
              <a:ext uri="{FF2B5EF4-FFF2-40B4-BE49-F238E27FC236}">
                <a16:creationId xmlns:a16="http://schemas.microsoft.com/office/drawing/2014/main" id="{3A6B7969-94C3-366C-60C3-F791D3454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62D4F8A-787B-B66F-1EFD-4ABB9CC8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239" y="2166118"/>
            <a:ext cx="4547522" cy="2982125"/>
          </a:xfrm>
          <a:prstGeom prst="rect">
            <a:avLst/>
          </a:prstGeom>
        </p:spPr>
      </p:pic>
      <p:pic>
        <p:nvPicPr>
          <p:cNvPr id="9220" name="Picture 4" descr="VALOR DEL DINERO EN EL TIEMPO – ISATKMAS">
            <a:extLst>
              <a:ext uri="{FF2B5EF4-FFF2-40B4-BE49-F238E27FC236}">
                <a16:creationId xmlns:a16="http://schemas.microsoft.com/office/drawing/2014/main" id="{76903D95-BEBF-5653-2C22-3A7C32AD02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5" b="10238"/>
          <a:stretch/>
        </p:blipFill>
        <p:spPr bwMode="auto">
          <a:xfrm>
            <a:off x="1233616" y="2773225"/>
            <a:ext cx="2191343" cy="176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6">
            <a:extLst>
              <a:ext uri="{FF2B5EF4-FFF2-40B4-BE49-F238E27FC236}">
                <a16:creationId xmlns:a16="http://schemas.microsoft.com/office/drawing/2014/main" id="{9DE38D69-6E2F-6A0C-9497-1AA9D1442EB1}"/>
              </a:ext>
            </a:extLst>
          </p:cNvPr>
          <p:cNvSpPr>
            <a:spLocks/>
          </p:cNvSpPr>
          <p:nvPr/>
        </p:nvSpPr>
        <p:spPr bwMode="auto">
          <a:xfrm>
            <a:off x="4441261" y="5459486"/>
            <a:ext cx="50338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s-ES_tradnl" sz="4800" b="1" dirty="0"/>
              <a:t>&gt;</a:t>
            </a:r>
            <a:endParaRPr lang="es-ES_tradnl" b="1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33B7616-B4B3-705E-0959-F8200B33E197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00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9" grpId="0" animBg="1"/>
      <p:bldP spid="24" grpId="0" animBg="1"/>
      <p:bldP spid="25" grpId="0" animBg="1"/>
      <p:bldP spid="27" grpId="0"/>
      <p:bldP spid="23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>
                <a:latin typeface="Century Gothic" panose="020B0502020202020204" pitchFamily="34" charset="0"/>
              </a:rPr>
              <a:t>En resumen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idx="1"/>
          </p:nvPr>
        </p:nvSpPr>
        <p:spPr>
          <a:xfrm>
            <a:off x="1236156" y="2497614"/>
            <a:ext cx="6772965" cy="367076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_tradnl" dirty="0">
                <a:latin typeface="Century Gothic" panose="020B0502020202020204" pitchFamily="34" charset="0"/>
              </a:rPr>
              <a:t>Dada la </a:t>
            </a:r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existencia del VDT</a:t>
            </a:r>
            <a:r>
              <a:rPr lang="es-ES_tradnl" dirty="0">
                <a:latin typeface="Century Gothic" panose="020B0502020202020204" pitchFamily="34" charset="0"/>
              </a:rPr>
              <a:t>, los agentes racionales exigirán una </a:t>
            </a:r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compensación</a:t>
            </a:r>
            <a:r>
              <a:rPr lang="es-ES_tradnl" dirty="0">
                <a:latin typeface="Century Gothic" panose="020B0502020202020204" pitchFamily="34" charset="0"/>
              </a:rPr>
              <a:t> por renunciar al uso del dinero hoy y aplazar su uso para el futuro.</a:t>
            </a:r>
          </a:p>
          <a:p>
            <a:pPr marL="0" indent="0" algn="ctr">
              <a:buNone/>
            </a:pPr>
            <a:endParaRPr lang="es-ES_tradnl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es-ES_tradnl" b="1" dirty="0">
                <a:solidFill>
                  <a:srgbClr val="D7A700"/>
                </a:solidFill>
                <a:latin typeface="Century Gothic"/>
              </a:rPr>
              <a:t>El costo de oportunidad es el “costo” de renunciar o no disponer de los recursos hoy frente a disponer y/o recibirlos en el futuro.</a:t>
            </a:r>
          </a:p>
          <a:p>
            <a:pPr marL="0" indent="0" algn="ctr">
              <a:buNone/>
            </a:pPr>
            <a:endParaRPr lang="es-ES_tradnl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es-ES_tradnl" dirty="0">
                <a:latin typeface="Century Gothic" panose="020B0502020202020204" pitchFamily="34" charset="0"/>
              </a:rPr>
              <a:t>El VDT está estrechamente ligado con el concepto de </a:t>
            </a:r>
            <a:r>
              <a:rPr lang="es-ES_tradnl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rendimiento/interés</a:t>
            </a:r>
            <a:r>
              <a:rPr lang="es-ES_tradnl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27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B274C7A-EAC8-6A80-FF62-F58F7E7A8B1B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2" descr="Clientes y aliados | Centro de Evaluación | Uniandes">
            <a:extLst>
              <a:ext uri="{FF2B5EF4-FFF2-40B4-BE49-F238E27FC236}">
                <a16:creationId xmlns:a16="http://schemas.microsoft.com/office/drawing/2014/main" id="{3DD52B15-736D-EAC0-C47A-1752350E7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23DCD1F-2BEE-50E5-5656-F4D3B26F830F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3074" name="Picture 2" descr="El valor del dinero en el tiempo - GCH ACCOUNTING FIRM.">
            <a:extLst>
              <a:ext uri="{FF2B5EF4-FFF2-40B4-BE49-F238E27FC236}">
                <a16:creationId xmlns:a16="http://schemas.microsoft.com/office/drawing/2014/main" id="{865A6021-B652-079A-2E55-AFA4C951F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256" y="3131507"/>
            <a:ext cx="3059089" cy="201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95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316932E-C992-3FCD-5CA9-97EF17897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4FCB4A-F7F9-EE3B-5745-F7B1C2D4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>
                <a:latin typeface="Century Gothic" panose="020B0502020202020204" pitchFamily="34" charset="0"/>
              </a:rPr>
              <a:t>En resumen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4CDF1FB-FAA4-8EFC-8F90-ACA4D777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28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13BE137-FCD7-72C2-ADD0-94701F5F063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2" descr="Clientes y aliados | Centro de Evaluación | Uniandes">
            <a:extLst>
              <a:ext uri="{FF2B5EF4-FFF2-40B4-BE49-F238E27FC236}">
                <a16:creationId xmlns:a16="http://schemas.microsoft.com/office/drawing/2014/main" id="{EC4347B9-CC86-A63C-0D8F-6C9A7934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6B5B3C8-A401-9E60-4610-3DEFBBDBACAF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B3B9D-C901-CA93-2FB9-2C3615037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96" y="610825"/>
            <a:ext cx="11345584" cy="561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19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C89D5-4551-FB15-82E7-3392E00CA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1BC844-AEA7-776A-3E47-E1C14B43D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>
                <a:latin typeface="Century Gothic" panose="020B0502020202020204" pitchFamily="34" charset="0"/>
              </a:rPr>
              <a:t>En resumen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7A374F9-65FD-18CC-23EC-FB86C3DB0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29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74B8070-B419-64E9-40B2-F2B4CA5BD246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2" descr="Clientes y aliados | Centro de Evaluación | Uniandes">
            <a:extLst>
              <a:ext uri="{FF2B5EF4-FFF2-40B4-BE49-F238E27FC236}">
                <a16:creationId xmlns:a16="http://schemas.microsoft.com/office/drawing/2014/main" id="{C63B0CDC-CC2B-6F70-7AB8-24ECB9452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255E383-A956-F506-7960-BDD67C7F6007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05783-543B-D0B1-9A75-3D688E4B3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17" y="613001"/>
            <a:ext cx="11312237" cy="592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3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2EE3F-9650-B66C-B1AC-5CAFF6E03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C9901E-82DC-46DE-5992-64C0A87E0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AGENDA PROPUESTA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07C5F6-A721-1A06-8D4F-A542EE8AE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3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pic>
        <p:nvPicPr>
          <p:cNvPr id="6" name="Picture 6" descr="Resultado de imagen para RELOJ VECTOR">
            <a:extLst>
              <a:ext uri="{FF2B5EF4-FFF2-40B4-BE49-F238E27FC236}">
                <a16:creationId xmlns:a16="http://schemas.microsoft.com/office/drawing/2014/main" id="{B5F109E8-6187-003A-58AF-E3E2AE5D7F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7" t="6285" r="24815" b="6503"/>
          <a:stretch/>
        </p:blipFill>
        <p:spPr bwMode="auto">
          <a:xfrm>
            <a:off x="1256045" y="2772729"/>
            <a:ext cx="1236705" cy="124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0D527E45-9C9C-47D4-3D20-FCD74A34F71E}"/>
              </a:ext>
            </a:extLst>
          </p:cNvPr>
          <p:cNvSpPr/>
          <p:nvPr/>
        </p:nvSpPr>
        <p:spPr>
          <a:xfrm>
            <a:off x="2806200" y="2772729"/>
            <a:ext cx="8540907" cy="304698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 dirty="0">
                <a:solidFill>
                  <a:schemeClr val="accent1"/>
                </a:solidFill>
                <a:latin typeface="Century Gothic"/>
                <a:cs typeface="Arial"/>
              </a:rPr>
              <a:t>Valor del Dinero en el Tiempo (VDT)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/>
              <a:cs typeface="Arial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¿Cuáles son los Agentes Económicos?</a:t>
            </a:r>
          </a:p>
          <a:p>
            <a:pPr marL="342900" indent="-342900">
              <a:buClr>
                <a:srgbClr val="2C7C9F"/>
              </a:buClr>
              <a:buFontTx/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Costo de Oportunidad de un Agente Consumidor.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Costo de Oportunidad de un Agente Ahorrador.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Costo de Oportunidad de un Agente Inversionista.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Consolidación y Práctica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>
              <a:buClr>
                <a:schemeClr val="accent3">
                  <a:lumMod val="75000"/>
                </a:schemeClr>
              </a:buClr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49D00F4-3BCF-EE6B-359E-6C8981AEEA8B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7C8B80E3-C32F-4A49-00F7-EDC15C462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17A8417-75BA-174F-0E2D-0FE4A55599A9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96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26052-1FC1-845F-E84D-B0E0145BD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4F5B00D3-A76C-C8C1-A71D-72DBA940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Century Gothic" panose="020B0502020202020204" pitchFamily="34" charset="0"/>
              </a:rPr>
              <a:t>PREGUNTA 1 (3 MINUTOS)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2DD1A2-77CC-AD7F-0482-8A3422EBD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800" b="1" smtClean="0">
                <a:latin typeface="Century Gothic" panose="020B0502020202020204" pitchFamily="34" charset="0"/>
              </a:rPr>
              <a:pPr/>
              <a:t>30</a:t>
            </a:fld>
            <a:endParaRPr lang="en-US" sz="1800" b="1">
              <a:latin typeface="Century Gothic" panose="020B0502020202020204" pitchFamily="34" charset="0"/>
            </a:endParaRPr>
          </a:p>
        </p:txBody>
      </p:sp>
      <p:sp>
        <p:nvSpPr>
          <p:cNvPr id="5" name="TPPolling">
            <a:extLst>
              <a:ext uri="{FF2B5EF4-FFF2-40B4-BE49-F238E27FC236}">
                <a16:creationId xmlns:a16="http://schemas.microsoft.com/office/drawing/2014/main" id="{D0D9D41A-3176-C70B-6E30-89056A4CA5B3}"/>
              </a:ext>
            </a:extLst>
          </p:cNvPr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22225" cap="rnd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2225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3E53708-B8C5-B02C-7777-2A5A24CF05FB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A1D85831-FA6A-6624-647C-0C5AA4A3A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53ADEAB-D7D3-617E-1FCD-61B6CC289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605" y="1989939"/>
            <a:ext cx="8464163" cy="468309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4EA47A1-B282-FFEB-C205-EA55404D7A75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2" descr="Aprender a resolver problemas | PressCoaching">
            <a:extLst>
              <a:ext uri="{FF2B5EF4-FFF2-40B4-BE49-F238E27FC236}">
                <a16:creationId xmlns:a16="http://schemas.microsoft.com/office/drawing/2014/main" id="{28365405-8B84-5EF2-A7F0-66AF6A7E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671" y="3429000"/>
            <a:ext cx="2633645" cy="148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832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18E2F-ACA4-51B9-6AF5-729894AC0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DFD98A39-B95B-A3FE-5D6C-6E45F45B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Century Gothic" panose="020B0502020202020204" pitchFamily="34" charset="0"/>
              </a:rPr>
              <a:t>PREGUNTA 1 (3 MINUTOS)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60E3F1-3E00-6A31-DEF1-B95CC810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800" b="1" smtClean="0">
                <a:latin typeface="Century Gothic" panose="020B0502020202020204" pitchFamily="34" charset="0"/>
              </a:rPr>
              <a:pPr/>
              <a:t>31</a:t>
            </a:fld>
            <a:endParaRPr lang="en-US" sz="1800" b="1">
              <a:latin typeface="Century Gothic" panose="020B0502020202020204" pitchFamily="34" charset="0"/>
            </a:endParaRPr>
          </a:p>
        </p:txBody>
      </p:sp>
      <p:sp>
        <p:nvSpPr>
          <p:cNvPr id="5" name="TPPolling">
            <a:extLst>
              <a:ext uri="{FF2B5EF4-FFF2-40B4-BE49-F238E27FC236}">
                <a16:creationId xmlns:a16="http://schemas.microsoft.com/office/drawing/2014/main" id="{6077FF66-F543-BD39-2115-8CADEA8D081D}"/>
              </a:ext>
            </a:extLst>
          </p:cNvPr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22225" cap="rnd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2225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590B7AA-5BB9-0751-EC70-C362FE1EDD5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DC731D31-17F6-3E00-7146-B457A55E5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áfico 8" descr="Badge Tick1 con relleno sólido">
            <a:extLst>
              <a:ext uri="{FF2B5EF4-FFF2-40B4-BE49-F238E27FC236}">
                <a16:creationId xmlns:a16="http://schemas.microsoft.com/office/drawing/2014/main" id="{84DC5F33-FD1B-4A4A-FE6E-E3ECC42EE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7057" y="3975690"/>
            <a:ext cx="356198" cy="35619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B0D1496-1C45-A858-BA31-85763EFFC7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605" y="1989939"/>
            <a:ext cx="8464163" cy="468309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29285A0-8681-B403-AD1E-CA940DF2416A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2" descr="Aprender a resolver problemas | PressCoaching">
            <a:extLst>
              <a:ext uri="{FF2B5EF4-FFF2-40B4-BE49-F238E27FC236}">
                <a16:creationId xmlns:a16="http://schemas.microsoft.com/office/drawing/2014/main" id="{3165AE8B-893F-E619-1DF0-1AF288A7F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671" y="3429000"/>
            <a:ext cx="2633645" cy="148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áfico 2" descr="Badge Tick1 con relleno sólido">
            <a:extLst>
              <a:ext uri="{FF2B5EF4-FFF2-40B4-BE49-F238E27FC236}">
                <a16:creationId xmlns:a16="http://schemas.microsoft.com/office/drawing/2014/main" id="{88A8E209-94A9-C3B6-F25E-9D821302D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3344" y="5477916"/>
            <a:ext cx="356198" cy="3561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082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98EFC-1661-CCF0-DAD1-3F057B849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7A207B1D-8F2A-1391-BA4C-BB05D1AB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Century Gothic" panose="020B0502020202020204" pitchFamily="34" charset="0"/>
              </a:rPr>
              <a:t>PREGUNTA 2 (3 MINUTOS)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994D2F-6082-FB1B-3F41-F0C5803F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32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5" name="TPPolling">
            <a:extLst>
              <a:ext uri="{FF2B5EF4-FFF2-40B4-BE49-F238E27FC236}">
                <a16:creationId xmlns:a16="http://schemas.microsoft.com/office/drawing/2014/main" id="{AF90C4B8-5004-FABC-D57A-41B1B929AC80}"/>
              </a:ext>
            </a:extLst>
          </p:cNvPr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22225" cap="rnd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2225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8234211-7D8A-9614-B780-1DDDD830CE73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98103106-6E7C-6BE9-2F5A-D7FA0716C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B8E4D41-134A-D13B-03A0-FC97B24A4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73" y="1989938"/>
            <a:ext cx="8011080" cy="458622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E4F68D4-0BB5-CD1B-02B9-2F337790F005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2" descr="Resolución de problemas. 10 consejos para evitar antes de encontrar una  solución - Cepymenews">
            <a:extLst>
              <a:ext uri="{FF2B5EF4-FFF2-40B4-BE49-F238E27FC236}">
                <a16:creationId xmlns:a16="http://schemas.microsoft.com/office/drawing/2014/main" id="{431EEFC0-22C3-DB75-9A28-B2E72924F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478" y="3591839"/>
            <a:ext cx="2549330" cy="135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382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2FF75-B29D-86D1-1EAB-3E77E3569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7A51472D-185A-F0CF-EF2B-E1E26630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Century Gothic" panose="020B0502020202020204" pitchFamily="34" charset="0"/>
              </a:rPr>
              <a:t>PREGUNTA 2 (3 MINUTOS)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1C08C70-E327-A56D-70C2-F829C1C0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33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5" name="TPPolling">
            <a:extLst>
              <a:ext uri="{FF2B5EF4-FFF2-40B4-BE49-F238E27FC236}">
                <a16:creationId xmlns:a16="http://schemas.microsoft.com/office/drawing/2014/main" id="{3C2930E3-271E-29BB-4DEF-9FC81F3088AA}"/>
              </a:ext>
            </a:extLst>
          </p:cNvPr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22225" cap="rnd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2225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A020A6D-7876-019B-25DC-38B3767A8F53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0042563E-DFB2-18D6-02C6-2E3727D1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E3A6E06-0A35-71A3-B29C-00F619854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73" y="1989938"/>
            <a:ext cx="8011080" cy="458622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54B945E-2856-7A1C-F909-53AA5B25D9BD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2" descr="Resolución de problemas. 10 consejos para evitar antes de encontrar una  solución - Cepymenews">
            <a:extLst>
              <a:ext uri="{FF2B5EF4-FFF2-40B4-BE49-F238E27FC236}">
                <a16:creationId xmlns:a16="http://schemas.microsoft.com/office/drawing/2014/main" id="{CD67A172-C873-DD52-7E23-309A59317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478" y="3591839"/>
            <a:ext cx="2549330" cy="135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áfico 5" descr="Badge Tick1 con relleno sólido">
            <a:extLst>
              <a:ext uri="{FF2B5EF4-FFF2-40B4-BE49-F238E27FC236}">
                <a16:creationId xmlns:a16="http://schemas.microsoft.com/office/drawing/2014/main" id="{592BD47A-4671-4C75-591B-278CAF32AE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93" y="3512686"/>
            <a:ext cx="356198" cy="356198"/>
          </a:xfrm>
          <a:prstGeom prst="rect">
            <a:avLst/>
          </a:prstGeom>
        </p:spPr>
      </p:pic>
      <p:pic>
        <p:nvPicPr>
          <p:cNvPr id="7" name="Gráfico 6" descr="Badge Tick1 con relleno sólido">
            <a:extLst>
              <a:ext uri="{FF2B5EF4-FFF2-40B4-BE49-F238E27FC236}">
                <a16:creationId xmlns:a16="http://schemas.microsoft.com/office/drawing/2014/main" id="{900499A0-00F9-BF34-F7D5-8B8AFE55F8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874" y="5799646"/>
            <a:ext cx="356198" cy="3561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567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6A7D1A14-36C1-49D3-93E0-4578B847C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Century Gothic" panose="020B0502020202020204" pitchFamily="34" charset="0"/>
              </a:rPr>
              <a:t>PREGUNTA 3 (2 MINUTOS)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34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5" name="TPPolling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22225" cap="rnd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2225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30B7CF3-F66C-FA65-D904-51F663DA3112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BE83CBE2-9562-BE43-7256-191E4065B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96AC670-2A61-88C2-6D57-41836BBDF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72" y="1989939"/>
            <a:ext cx="6783741" cy="463522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9982387-6F49-23BA-D469-6FC35FEE2358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2" descr="Imágenes de Resolucion Problemas - Descarga gratuita en Freepik">
            <a:extLst>
              <a:ext uri="{FF2B5EF4-FFF2-40B4-BE49-F238E27FC236}">
                <a16:creationId xmlns:a16="http://schemas.microsoft.com/office/drawing/2014/main" id="{A1738698-CE16-823A-60F1-2596F5882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086" y="3276082"/>
            <a:ext cx="2640177" cy="186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4180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22645-757D-9906-439C-55CF70876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43C06C5E-9411-758C-0F3A-1621196F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Century Gothic" panose="020B0502020202020204" pitchFamily="34" charset="0"/>
              </a:rPr>
              <a:t>PREGUNTA 3 (2 MINUTOS)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859E86-E091-2E6C-B151-FFD46E91D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35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5" name="TPPolling">
            <a:extLst>
              <a:ext uri="{FF2B5EF4-FFF2-40B4-BE49-F238E27FC236}">
                <a16:creationId xmlns:a16="http://schemas.microsoft.com/office/drawing/2014/main" id="{B63D54B4-B021-DA9F-D6FA-E18187616BAC}"/>
              </a:ext>
            </a:extLst>
          </p:cNvPr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22225" cap="rnd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2225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C52B41A-689F-71F4-5554-796286F1F273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6B02A6B4-83D9-7948-9774-FE43D89E7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0085207-C906-EF17-559B-9B48544EB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72" y="1989939"/>
            <a:ext cx="6783741" cy="463522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D1E91DB-8FEE-1D84-9241-E6F5EDD0EC1A}"/>
              </a:ext>
            </a:extLst>
          </p:cNvPr>
          <p:cNvSpPr txBox="1"/>
          <p:nvPr/>
        </p:nvSpPr>
        <p:spPr>
          <a:xfrm>
            <a:off x="4592612" y="6167373"/>
            <a:ext cx="881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u="sng">
                <a:solidFill>
                  <a:srgbClr val="D7A7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5CD5E6F-EBC9-9B96-4205-A2A6DCDFF8BA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2" descr="Imágenes de Resolucion Problemas - Descarga gratuita en Freepik">
            <a:extLst>
              <a:ext uri="{FF2B5EF4-FFF2-40B4-BE49-F238E27FC236}">
                <a16:creationId xmlns:a16="http://schemas.microsoft.com/office/drawing/2014/main" id="{302C58AE-74BE-2829-4861-3C19482BC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086" y="3276082"/>
            <a:ext cx="2640177" cy="186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123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CC5E2-8C61-BBCC-18BE-D2F1F8A7C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9285384F-DB32-61CE-686B-4DBF554F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Century Gothic" panose="020B0502020202020204" pitchFamily="34" charset="0"/>
              </a:rPr>
              <a:t>PREGUNTA 4 ( 2 minutos)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1C01EF-A0D5-D8BC-B7DF-DA0C73B9C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36</a:t>
            </a:fld>
            <a:endParaRPr lang="en-US" sz="2000" b="1" dirty="0">
              <a:latin typeface="Century Gothic" panose="020B0502020202020204" pitchFamily="34" charset="0"/>
            </a:endParaRPr>
          </a:p>
        </p:txBody>
      </p:sp>
      <p:sp>
        <p:nvSpPr>
          <p:cNvPr id="5" name="TPPolling">
            <a:extLst>
              <a:ext uri="{FF2B5EF4-FFF2-40B4-BE49-F238E27FC236}">
                <a16:creationId xmlns:a16="http://schemas.microsoft.com/office/drawing/2014/main" id="{07EBCE0D-47CD-176A-2547-3A7092D834F0}"/>
              </a:ext>
            </a:extLst>
          </p:cNvPr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22225" cap="rnd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2225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3266187-2813-8A27-8476-2026F5A90B11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80857A56-50D7-1005-EDCE-4BF46E58E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8E3724D-C926-06E5-E5B8-B574A2F2F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590" y="1946989"/>
            <a:ext cx="7113951" cy="472898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D026633-2E91-18C9-9E22-B4BD5F1C1552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2" descr="Tendencias ineficaces a la hora de resolver problemas">
            <a:extLst>
              <a:ext uri="{FF2B5EF4-FFF2-40B4-BE49-F238E27FC236}">
                <a16:creationId xmlns:a16="http://schemas.microsoft.com/office/drawing/2014/main" id="{1EEBB6AA-E223-CFD0-E14B-2E911863C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540" y="3429000"/>
            <a:ext cx="2823537" cy="171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6153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0300C-EEFD-5D28-D357-EA01D36EB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606EBEB5-0031-1C85-DE85-A4D0D7D13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Century Gothic" panose="020B0502020202020204" pitchFamily="34" charset="0"/>
              </a:rPr>
              <a:t>PREGUNTA 4 ( 2 minutos)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1F0A9E-6517-96F5-B1CD-23C6BCDDB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37</a:t>
            </a:fld>
            <a:endParaRPr lang="en-US" sz="2000" b="1" dirty="0">
              <a:latin typeface="Century Gothic" panose="020B0502020202020204" pitchFamily="34" charset="0"/>
            </a:endParaRPr>
          </a:p>
        </p:txBody>
      </p:sp>
      <p:sp>
        <p:nvSpPr>
          <p:cNvPr id="5" name="TPPolling">
            <a:extLst>
              <a:ext uri="{FF2B5EF4-FFF2-40B4-BE49-F238E27FC236}">
                <a16:creationId xmlns:a16="http://schemas.microsoft.com/office/drawing/2014/main" id="{49D1D68D-CA60-82DA-71F7-E941F34C83FB}"/>
              </a:ext>
            </a:extLst>
          </p:cNvPr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22225" cap="rnd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2225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54995AA-6262-366A-FBD1-E4C7C0A1F421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D50D5824-6C78-F17B-BF92-C0A8E6B06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A75412C-F6C0-F3F5-EAEA-44361F5CB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590" y="1946989"/>
            <a:ext cx="7113951" cy="472898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BB976EE-072D-5F0E-586F-99AA6174E3FC}"/>
              </a:ext>
            </a:extLst>
          </p:cNvPr>
          <p:cNvSpPr txBox="1"/>
          <p:nvPr/>
        </p:nvSpPr>
        <p:spPr>
          <a:xfrm>
            <a:off x="4933499" y="6271158"/>
            <a:ext cx="881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u="sng">
                <a:solidFill>
                  <a:srgbClr val="D7A7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5,62%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DDC7AB2-75C3-451A-D657-D39B2788E1BA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2" descr="Tendencias ineficaces a la hora de resolver problemas">
            <a:extLst>
              <a:ext uri="{FF2B5EF4-FFF2-40B4-BE49-F238E27FC236}">
                <a16:creationId xmlns:a16="http://schemas.microsoft.com/office/drawing/2014/main" id="{AAE20780-2F7C-CE4C-6AA5-37346D091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540" y="3429000"/>
            <a:ext cx="2823537" cy="171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157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E71DA81-EF2B-42AB-BECF-E17E9F67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PREGUNTA 5 (5 MINUTOS)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contenido 6">
                <a:extLst>
                  <a:ext uri="{FF2B5EF4-FFF2-40B4-BE49-F238E27FC236}">
                    <a16:creationId xmlns:a16="http://schemas.microsoft.com/office/drawing/2014/main" id="{9BF6228F-D7FD-4FCC-9FCE-F56C01C85C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9085" y="1926771"/>
                <a:ext cx="10891157" cy="1800432"/>
              </a:xfrm>
            </p:spPr>
            <p:txBody>
              <a:bodyPr>
                <a:normAutofit fontScale="92500"/>
              </a:bodyPr>
              <a:lstStyle/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es-ES" sz="2100" dirty="0"/>
                  <a:t>Suponer que un individuo posee una función la cual describe su nivel de salud </a:t>
                </a:r>
                <a14:m>
                  <m:oMath xmlns:m="http://schemas.openxmlformats.org/officeDocument/2006/math">
                    <m:r>
                      <a:rPr lang="es-ES" sz="21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s-ES" sz="2100" dirty="0"/>
                  <a:t>, medida en unidades, la cual experimenta al tomar dos tipos de medicinas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sz="2100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sz="2100" dirty="0"/>
                  <a:t> las cuales mejoran su salud donde, cada toma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sz="2100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2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100" dirty="0"/>
                  <a:t>está medida en unidades. Esta función de mejora en su salud está descrita por la siguiente expresión:</a:t>
                </a:r>
                <a:endParaRPr lang="es-CO" sz="2100" dirty="0"/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s-ES" sz="19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sz="1900" i="1">
                        <a:latin typeface="Cambria Math" panose="02040503050406030204" pitchFamily="18" charset="0"/>
                      </a:rPr>
                      <m:t>=−</m:t>
                    </m:r>
                    <m:sSubSup>
                      <m:sSubSupPr>
                        <m:ctrlPr>
                          <a:rPr lang="es-CO" sz="19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s-ES" sz="1900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s-CO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19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s-CO" sz="19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s-ES" sz="1900" i="1">
                        <a:latin typeface="Cambria Math" panose="02040503050406030204" pitchFamily="18" charset="0"/>
                      </a:rPr>
                      <m:t>+4</m:t>
                    </m:r>
                    <m:sSub>
                      <m:sSubPr>
                        <m:ctrlPr>
                          <a:rPr lang="es-CO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1900" i="1">
                        <a:latin typeface="Cambria Math" panose="02040503050406030204" pitchFamily="18" charset="0"/>
                      </a:rPr>
                      <m:t>+5</m:t>
                    </m:r>
                  </m:oMath>
                </a14:m>
                <a:r>
                  <a:rPr lang="es-ES" sz="1900" dirty="0"/>
                  <a:t>     con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19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190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s-CO" sz="1900" dirty="0"/>
              </a:p>
              <a:p>
                <a:pPr marL="0" indent="0" algn="just">
                  <a:buNone/>
                </a:pPr>
                <a:endParaRPr lang="es-CO" sz="1600" dirty="0"/>
              </a:p>
            </p:txBody>
          </p:sp>
        </mc:Choice>
        <mc:Fallback xmlns="">
          <p:sp>
            <p:nvSpPr>
              <p:cNvPr id="7" name="Marcador de contenido 6">
                <a:extLst>
                  <a:ext uri="{FF2B5EF4-FFF2-40B4-BE49-F238E27FC236}">
                    <a16:creationId xmlns:a16="http://schemas.microsoft.com/office/drawing/2014/main" id="{9BF6228F-D7FD-4FCC-9FCE-F56C01C85C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9085" y="1926771"/>
                <a:ext cx="10891157" cy="1800432"/>
              </a:xfrm>
              <a:blipFill>
                <a:blip r:embed="rId2"/>
                <a:stretch>
                  <a:fillRect l="-466" t="-3497" r="-46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B3401656-A7BD-EBFA-4451-D03A5E645AF1}"/>
                  </a:ext>
                </a:extLst>
              </p:cNvPr>
              <p:cNvSpPr txBox="1"/>
              <p:nvPr/>
            </p:nvSpPr>
            <p:spPr>
              <a:xfrm>
                <a:off x="849085" y="3727203"/>
                <a:ext cx="10761723" cy="396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s-ES" dirty="0"/>
                  <a:t>Si este individuo, un día decidiera tomar: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s-ES" dirty="0"/>
                  <a:t> y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s-ES" dirty="0"/>
                  <a:t>, </a:t>
                </a:r>
                <a:r>
                  <a:rPr lang="es-ES" b="1" dirty="0">
                    <a:solidFill>
                      <a:srgbClr val="FF6600"/>
                    </a:solidFill>
                  </a:rPr>
                  <a:t>¿cuál es su costo de oportunidad?</a:t>
                </a:r>
                <a:endParaRPr lang="es-CO" b="1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B3401656-A7BD-EBFA-4451-D03A5E645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5" y="3727203"/>
                <a:ext cx="10761723" cy="396712"/>
              </a:xfrm>
              <a:prstGeom prst="rect">
                <a:avLst/>
              </a:prstGeom>
              <a:blipFill>
                <a:blip r:embed="rId3"/>
                <a:stretch>
                  <a:fillRect l="-471" b="-2187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F1F0787B-892A-3698-A362-68DDFD7E2A7B}"/>
              </a:ext>
            </a:extLst>
          </p:cNvPr>
          <p:cNvSpPr txBox="1"/>
          <p:nvPr/>
        </p:nvSpPr>
        <p:spPr>
          <a:xfrm>
            <a:off x="657465" y="4541880"/>
            <a:ext cx="56371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lphaLcParenR"/>
            </a:pPr>
            <a:r>
              <a:rPr lang="es-ES" dirty="0"/>
              <a:t>Su CO es de 9 unidades de salud</a:t>
            </a:r>
          </a:p>
          <a:p>
            <a:pPr marL="342900" indent="-342900" algn="just">
              <a:buFontTx/>
              <a:buAutoNum type="alphaLcParenR"/>
            </a:pPr>
            <a:r>
              <a:rPr lang="es-ES" dirty="0"/>
              <a:t>Su CO es de 10 unidades de salud</a:t>
            </a:r>
          </a:p>
          <a:p>
            <a:pPr marL="342900" indent="-342900" algn="just">
              <a:buFontTx/>
              <a:buAutoNum type="alphaLcParenR"/>
            </a:pPr>
            <a:r>
              <a:rPr lang="es-ES" dirty="0"/>
              <a:t>Su CO es de 8 unidades de salud</a:t>
            </a:r>
          </a:p>
          <a:p>
            <a:pPr marL="342900" indent="-342900" algn="just">
              <a:buFontTx/>
              <a:buAutoNum type="alphaLcParenR"/>
            </a:pPr>
            <a:r>
              <a:rPr lang="es-ES" dirty="0"/>
              <a:t>Su CO es de 0 unidades de salud</a:t>
            </a:r>
          </a:p>
        </p:txBody>
      </p:sp>
    </p:spTree>
    <p:extLst>
      <p:ext uri="{BB962C8B-B14F-4D97-AF65-F5344CB8AC3E}">
        <p14:creationId xmlns:p14="http://schemas.microsoft.com/office/powerpoint/2010/main" val="272902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6AD8A-3EF1-CA52-5B15-AFEE3D04F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A228636-8DDE-440A-5A4E-1BFE76BC4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PREGUNTA 5 (5 MINUTOS)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contenido 6">
                <a:extLst>
                  <a:ext uri="{FF2B5EF4-FFF2-40B4-BE49-F238E27FC236}">
                    <a16:creationId xmlns:a16="http://schemas.microsoft.com/office/drawing/2014/main" id="{BEDD1E6A-5AD1-7109-409F-0E96CBCCF1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9085" y="1926771"/>
                <a:ext cx="10891157" cy="1800432"/>
              </a:xfrm>
            </p:spPr>
            <p:txBody>
              <a:bodyPr>
                <a:normAutofit fontScale="92500"/>
              </a:bodyPr>
              <a:lstStyle/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es-ES" sz="2100" dirty="0"/>
                  <a:t>Suponer que un individuo posee una función la cual describe su nivel de salud </a:t>
                </a:r>
                <a14:m>
                  <m:oMath xmlns:m="http://schemas.openxmlformats.org/officeDocument/2006/math">
                    <m:r>
                      <a:rPr lang="es-ES" sz="21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s-ES" sz="2100" dirty="0"/>
                  <a:t>, medida en unidades, la cual experimenta al tomar dos tipos de medicinas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sz="2100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sz="2100" dirty="0"/>
                  <a:t> las cuales mejoran su salud donde, cada toma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sz="2100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2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100" dirty="0"/>
                  <a:t>está medida en unidades. Esta función de mejora en su salud está descrita por la siguiente expresión:</a:t>
                </a:r>
                <a:endParaRPr lang="es-CO" sz="2100" dirty="0"/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s-ES" sz="19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sz="1900" i="1">
                        <a:latin typeface="Cambria Math" panose="02040503050406030204" pitchFamily="18" charset="0"/>
                      </a:rPr>
                      <m:t>=−</m:t>
                    </m:r>
                    <m:sSubSup>
                      <m:sSubSupPr>
                        <m:ctrlPr>
                          <a:rPr lang="es-CO" sz="19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s-ES" sz="1900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s-CO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19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s-CO" sz="19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s-ES" sz="1900" i="1">
                        <a:latin typeface="Cambria Math" panose="02040503050406030204" pitchFamily="18" charset="0"/>
                      </a:rPr>
                      <m:t>+4</m:t>
                    </m:r>
                    <m:sSub>
                      <m:sSubPr>
                        <m:ctrlPr>
                          <a:rPr lang="es-CO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1900" i="1">
                        <a:latin typeface="Cambria Math" panose="02040503050406030204" pitchFamily="18" charset="0"/>
                      </a:rPr>
                      <m:t>+5</m:t>
                    </m:r>
                  </m:oMath>
                </a14:m>
                <a:r>
                  <a:rPr lang="es-ES" sz="1900" dirty="0"/>
                  <a:t>     con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19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190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s-CO" sz="1900" dirty="0"/>
              </a:p>
              <a:p>
                <a:pPr marL="0" indent="0" algn="just">
                  <a:buNone/>
                </a:pPr>
                <a:endParaRPr lang="es-CO" sz="1600" dirty="0"/>
              </a:p>
            </p:txBody>
          </p:sp>
        </mc:Choice>
        <mc:Fallback xmlns="">
          <p:sp>
            <p:nvSpPr>
              <p:cNvPr id="7" name="Marcador de contenido 6">
                <a:extLst>
                  <a:ext uri="{FF2B5EF4-FFF2-40B4-BE49-F238E27FC236}">
                    <a16:creationId xmlns:a16="http://schemas.microsoft.com/office/drawing/2014/main" id="{9BF6228F-D7FD-4FCC-9FCE-F56C01C85C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9085" y="1926771"/>
                <a:ext cx="10891157" cy="1800432"/>
              </a:xfrm>
              <a:blipFill>
                <a:blip r:embed="rId2"/>
                <a:stretch>
                  <a:fillRect l="-466" t="-3497" r="-46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5220A87B-993E-74AB-BAD1-7D349502508E}"/>
                  </a:ext>
                </a:extLst>
              </p:cNvPr>
              <p:cNvSpPr txBox="1"/>
              <p:nvPr/>
            </p:nvSpPr>
            <p:spPr>
              <a:xfrm>
                <a:off x="849085" y="3727203"/>
                <a:ext cx="10761723" cy="396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s-ES" dirty="0"/>
                  <a:t>Si este individuo, un día decidiera tomar: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s-ES" dirty="0"/>
                  <a:t> y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s-ES" dirty="0"/>
                  <a:t>, </a:t>
                </a:r>
                <a:r>
                  <a:rPr lang="es-ES" b="1" dirty="0">
                    <a:solidFill>
                      <a:srgbClr val="FF6600"/>
                    </a:solidFill>
                  </a:rPr>
                  <a:t>¿cuál es su costo de oportunidad?</a:t>
                </a:r>
                <a:endParaRPr lang="es-CO" b="1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B3401656-A7BD-EBFA-4451-D03A5E645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5" y="3727203"/>
                <a:ext cx="10761723" cy="396712"/>
              </a:xfrm>
              <a:prstGeom prst="rect">
                <a:avLst/>
              </a:prstGeom>
              <a:blipFill>
                <a:blip r:embed="rId3"/>
                <a:stretch>
                  <a:fillRect l="-471" b="-2187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B6468818-2779-E74A-9450-E93690305A78}"/>
              </a:ext>
            </a:extLst>
          </p:cNvPr>
          <p:cNvSpPr txBox="1"/>
          <p:nvPr/>
        </p:nvSpPr>
        <p:spPr>
          <a:xfrm>
            <a:off x="657465" y="4541880"/>
            <a:ext cx="56371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lphaLcParenR"/>
            </a:pPr>
            <a:r>
              <a:rPr lang="es-ES" dirty="0"/>
              <a:t>Su CO es de 9 unidades de salud</a:t>
            </a:r>
          </a:p>
          <a:p>
            <a:pPr marL="342900" indent="-342900" algn="just">
              <a:buFontTx/>
              <a:buAutoNum type="alphaLcParenR"/>
            </a:pPr>
            <a:r>
              <a:rPr lang="es-ES" dirty="0"/>
              <a:t>Su CO es de 10 unidades de salud</a:t>
            </a:r>
          </a:p>
          <a:p>
            <a:pPr marL="342900" indent="-342900" algn="just">
              <a:buFontTx/>
              <a:buAutoNum type="alphaLcParenR"/>
            </a:pPr>
            <a:r>
              <a:rPr lang="es-ES" dirty="0"/>
              <a:t>Su CO es de 8 unidades de salud</a:t>
            </a:r>
          </a:p>
          <a:p>
            <a:pPr marL="342900" indent="-342900" algn="just">
              <a:buFontTx/>
              <a:buAutoNum type="alphaLcParenR"/>
            </a:pPr>
            <a:r>
              <a:rPr lang="es-ES" dirty="0"/>
              <a:t>Su CO es de 0 unidades de salud</a:t>
            </a:r>
          </a:p>
        </p:txBody>
      </p:sp>
      <p:pic>
        <p:nvPicPr>
          <p:cNvPr id="2" name="Gráfico 1" descr="Badge Tick1 con relleno sólido">
            <a:extLst>
              <a:ext uri="{FF2B5EF4-FFF2-40B4-BE49-F238E27FC236}">
                <a16:creationId xmlns:a16="http://schemas.microsoft.com/office/drawing/2014/main" id="{5B02A321-6849-4972-0606-E97D92A0C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950" y="4827404"/>
            <a:ext cx="372870" cy="37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5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>
                <a:latin typeface="Century Gothic" panose="020B0502020202020204" pitchFamily="34" charset="0"/>
              </a:rPr>
              <a:t>VALOR DEL DINERO EN EL TIEMPO (VDT)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4</a:t>
            </a:fld>
            <a:endParaRPr lang="en-US" sz="2000" b="1" dirty="0">
              <a:latin typeface="Century Gothic" panose="020B0502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390B6E8-A156-E384-863E-9CF4D4D1EB19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FC0B4EA0-1E48-FD5C-6178-6F0252FE5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riángulo 23">
            <a:extLst>
              <a:ext uri="{FF2B5EF4-FFF2-40B4-BE49-F238E27FC236}">
                <a16:creationId xmlns:a16="http://schemas.microsoft.com/office/drawing/2014/main" id="{4363FABA-7AC2-9490-4FE6-F2022D4B5B22}"/>
              </a:ext>
            </a:extLst>
          </p:cNvPr>
          <p:cNvSpPr/>
          <p:nvPr/>
        </p:nvSpPr>
        <p:spPr>
          <a:xfrm rot="4002253">
            <a:off x="2259508" y="3987777"/>
            <a:ext cx="1278388" cy="1195950"/>
          </a:xfrm>
          <a:prstGeom prst="triangle">
            <a:avLst>
              <a:gd name="adj" fmla="val 495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Triángulo 24">
            <a:extLst>
              <a:ext uri="{FF2B5EF4-FFF2-40B4-BE49-F238E27FC236}">
                <a16:creationId xmlns:a16="http://schemas.microsoft.com/office/drawing/2014/main" id="{DA09EB97-AF40-8827-D0B1-F95225152F57}"/>
              </a:ext>
            </a:extLst>
          </p:cNvPr>
          <p:cNvSpPr/>
          <p:nvPr/>
        </p:nvSpPr>
        <p:spPr>
          <a:xfrm rot="10225864">
            <a:off x="6389477" y="4186801"/>
            <a:ext cx="1278388" cy="1195950"/>
          </a:xfrm>
          <a:prstGeom prst="triangle">
            <a:avLst>
              <a:gd name="adj" fmla="val 495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8EAB9A8-C7F0-164D-5EA3-ED41BF5DD0C0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9091B90-26F2-D238-C239-DD87B59A33E4}"/>
              </a:ext>
            </a:extLst>
          </p:cNvPr>
          <p:cNvSpPr txBox="1"/>
          <p:nvPr/>
        </p:nvSpPr>
        <p:spPr>
          <a:xfrm>
            <a:off x="685080" y="2158300"/>
            <a:ext cx="10280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El Valor del Dinero en el Tiempo (VDT) es un principio financiero que indica que </a:t>
            </a:r>
            <a:r>
              <a:rPr lang="es-ES_tradnl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el dinero disponible hoy tiene más valor que el mismo monto en el futuro</a:t>
            </a: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840B64A-796B-D6CB-4ADD-7820C64D1D3A}"/>
              </a:ext>
            </a:extLst>
          </p:cNvPr>
          <p:cNvSpPr txBox="1"/>
          <p:nvPr/>
        </p:nvSpPr>
        <p:spPr>
          <a:xfrm>
            <a:off x="685080" y="5462448"/>
            <a:ext cx="8799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En otras palabras: </a:t>
            </a:r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“un peso hoy vale más que un peso mañana”</a:t>
            </a: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. Por ello…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7B510ED-6214-A2F0-C3D7-385AACB7EE1C}"/>
              </a:ext>
            </a:extLst>
          </p:cNvPr>
          <p:cNvSpPr txBox="1"/>
          <p:nvPr/>
        </p:nvSpPr>
        <p:spPr>
          <a:xfrm>
            <a:off x="685080" y="3316439"/>
            <a:ext cx="1009983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s-ES_tradnl" b="1" dirty="0">
                <a:solidFill>
                  <a:srgbClr val="D7A700"/>
                </a:solidFill>
                <a:latin typeface="Century Gothic" panose="020B0502020202020204" pitchFamily="34" charset="0"/>
              </a:rPr>
              <a:t>¿Por qué el dinero hoy vale más que mañana?</a:t>
            </a:r>
          </a:p>
          <a:p>
            <a:pPr marL="0" indent="0" algn="just">
              <a:buNone/>
            </a:pPr>
            <a:endParaRPr lang="es-ES_tradnl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marL="285750" indent="-285750" algn="just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Porque el dinero hoy permite consumo inmediato o invertirse y generar rendimientos.</a:t>
            </a:r>
          </a:p>
          <a:p>
            <a:pPr marL="285750" indent="-285750" algn="just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s-ES_tradnl" sz="8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marL="285750" indent="-285750" algn="just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Porque existe riesgo e incertidumbre sobre el futuro.</a:t>
            </a:r>
          </a:p>
          <a:p>
            <a:pPr marL="285750" indent="-285750" algn="just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s-ES_tradnl" sz="8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marL="285750" indent="-285750" algn="just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Por el efecto de la inflación, que erosiona el poder adquisitivo con el tiempo.</a:t>
            </a:r>
          </a:p>
        </p:txBody>
      </p:sp>
      <p:pic>
        <p:nvPicPr>
          <p:cNvPr id="2052" name="Picture 4" descr="El Valor del Dinero en el Tiempo: Cómo el Costo de Oportunidad Impacta tus  Decisiones Financieras">
            <a:extLst>
              <a:ext uri="{FF2B5EF4-FFF2-40B4-BE49-F238E27FC236}">
                <a16:creationId xmlns:a16="http://schemas.microsoft.com/office/drawing/2014/main" id="{FD66FEC4-1AB9-F8BF-C35E-E8E227F93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983" y="2680223"/>
            <a:ext cx="1621317" cy="107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94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47094242-8D7F-4883-8E64-A43E1E37E5FF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 descr="Clientes y aliados | Centro de Evaluación | Uniandes">
            <a:extLst>
              <a:ext uri="{FF2B5EF4-FFF2-40B4-BE49-F238E27FC236}">
                <a16:creationId xmlns:a16="http://schemas.microsoft.com/office/drawing/2014/main" id="{D2A00364-D957-B6CC-C8C3-335B3CE9E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áfico 11" descr="Open book contorno">
            <a:extLst>
              <a:ext uri="{FF2B5EF4-FFF2-40B4-BE49-F238E27FC236}">
                <a16:creationId xmlns:a16="http://schemas.microsoft.com/office/drawing/2014/main" id="{52403B49-6EB3-5618-7D88-A91409E36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4957" y="3342889"/>
            <a:ext cx="2695807" cy="269580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93428C7-865B-D9E6-B02C-06D5C006B930}"/>
              </a:ext>
            </a:extLst>
          </p:cNvPr>
          <p:cNvSpPr txBox="1"/>
          <p:nvPr/>
        </p:nvSpPr>
        <p:spPr>
          <a:xfrm>
            <a:off x="1045027" y="3342889"/>
            <a:ext cx="6349598" cy="24929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600" b="1" u="sng" dirty="0">
                <a:solidFill>
                  <a:schemeClr val="bg1"/>
                </a:solidFill>
                <a:latin typeface="Century Gothic"/>
              </a:rPr>
              <a:t>													</a:t>
            </a:r>
            <a:endParaRPr lang="es-CO" sz="2000" b="1" u="sng" dirty="0">
              <a:solidFill>
                <a:schemeClr val="bg1"/>
              </a:solidFill>
              <a:latin typeface="Century Gothic"/>
            </a:endParaRPr>
          </a:p>
          <a:p>
            <a:endParaRPr lang="es-CO" sz="1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CO" sz="2000" b="1" dirty="0">
                <a:solidFill>
                  <a:schemeClr val="bg1"/>
                </a:solidFill>
                <a:latin typeface="Century Gothic"/>
              </a:rPr>
              <a:t>DEPARTAMENTO DE INGENIERÍA INDUSTRIAL</a:t>
            </a:r>
          </a:p>
          <a:p>
            <a:r>
              <a:rPr lang="es-CO" sz="2000" b="1" dirty="0">
                <a:solidFill>
                  <a:schemeClr val="bg1"/>
                </a:solidFill>
                <a:latin typeface="Century Gothic"/>
              </a:rPr>
              <a:t>FACULTAD DE INGENIERÍA</a:t>
            </a:r>
          </a:p>
          <a:p>
            <a:r>
              <a:rPr lang="es-CO" sz="1000" b="1" u="sng" dirty="0">
                <a:solidFill>
                  <a:schemeClr val="bg1"/>
                </a:solidFill>
                <a:latin typeface="Century Gothic"/>
              </a:rPr>
              <a:t>													</a:t>
            </a:r>
          </a:p>
          <a:p>
            <a:endParaRPr lang="es-CO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CO" sz="2000" b="1" dirty="0">
                <a:solidFill>
                  <a:schemeClr val="bg1"/>
                </a:solidFill>
                <a:latin typeface="Century Gothic"/>
              </a:rPr>
              <a:t>Curso       </a:t>
            </a:r>
            <a:r>
              <a:rPr lang="es-CO" sz="2000" dirty="0">
                <a:solidFill>
                  <a:schemeClr val="bg1"/>
                </a:solidFill>
                <a:latin typeface="Century Gothic"/>
              </a:rPr>
              <a:t>ANÁLISIS DE DECISIONES DE INVERSIÓN</a:t>
            </a:r>
          </a:p>
          <a:p>
            <a:r>
              <a:rPr lang="es-CO" sz="2000" b="1" dirty="0">
                <a:solidFill>
                  <a:schemeClr val="bg1"/>
                </a:solidFill>
                <a:latin typeface="Century Gothic"/>
              </a:rPr>
              <a:t>Correo     </a:t>
            </a:r>
            <a:r>
              <a:rPr lang="es-CO" sz="2000" dirty="0">
                <a:solidFill>
                  <a:schemeClr val="bg1"/>
                </a:solidFill>
                <a:latin typeface="Century Gothic"/>
              </a:rPr>
              <a:t>cursoanadec@uniandes.edu.co</a:t>
            </a:r>
          </a:p>
          <a:p>
            <a:endParaRPr lang="es-CO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BFE544F-055A-4114-663D-A892D7965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868" y="1814732"/>
            <a:ext cx="10359896" cy="826833"/>
          </a:xfrm>
        </p:spPr>
        <p:txBody>
          <a:bodyPr>
            <a:noAutofit/>
          </a:bodyPr>
          <a:lstStyle/>
          <a:p>
            <a:pPr algn="just"/>
            <a:r>
              <a:rPr lang="es-CO" sz="4000" dirty="0">
                <a:latin typeface="Century Gothic"/>
              </a:rPr>
              <a:t>COSTO DE OPORTUNIDAD Y VALOR DEL DINERO EN EL TIEMPO (</a:t>
            </a:r>
            <a:r>
              <a:rPr lang="es-CO" sz="4000" dirty="0">
                <a:solidFill>
                  <a:srgbClr val="D7A700"/>
                </a:solidFill>
                <a:latin typeface="Century Gothic"/>
              </a:rPr>
              <a:t>parte ii</a:t>
            </a:r>
            <a:r>
              <a:rPr lang="es-CO" sz="4000" dirty="0">
                <a:latin typeface="Century Gothic"/>
              </a:rPr>
              <a:t>)</a:t>
            </a:r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57244A-6BC1-B70D-330A-D9472E6232E4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211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F089D-15EC-24A4-465F-03873AEBF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262C802-8194-4F36-F712-EF9583A6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5</a:t>
            </a:fld>
            <a:endParaRPr lang="en-US" sz="2000" b="1" dirty="0">
              <a:latin typeface="Century Gothic" panose="020B0502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C83C357-9F57-FA20-6F52-BA35796B901D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2" descr="Clientes y aliados | Centro de Evaluación | Uniandes">
            <a:extLst>
              <a:ext uri="{FF2B5EF4-FFF2-40B4-BE49-F238E27FC236}">
                <a16:creationId xmlns:a16="http://schemas.microsoft.com/office/drawing/2014/main" id="{CBCB84BA-AB5F-CA96-E98C-526CF4EAD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3C744B9-4436-93A4-86AB-78ECDAEC010D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92F1ABD6-9B38-59A3-E1B7-93F674F0B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s-ES_tradnl" dirty="0">
                <a:latin typeface="Century Gothic" panose="020B0502020202020204" pitchFamily="34" charset="0"/>
              </a:rPr>
              <a:t>VALOR DEL DINERO EN EL TIEMPO (VDT)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FFD1B5-23FF-4D4A-92CB-C575808F8A05}"/>
              </a:ext>
            </a:extLst>
          </p:cNvPr>
          <p:cNvSpPr/>
          <p:nvPr/>
        </p:nvSpPr>
        <p:spPr>
          <a:xfrm>
            <a:off x="2498264" y="2220716"/>
            <a:ext cx="671979" cy="400110"/>
          </a:xfrm>
          <a:prstGeom prst="rect">
            <a:avLst/>
          </a:prstGeom>
          <a:solidFill>
            <a:schemeClr val="accent3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s-ES_tradnl" sz="2000" b="1" dirty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Hoy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46856A-348A-09B2-1E83-A7D54A7F5847}"/>
              </a:ext>
            </a:extLst>
          </p:cNvPr>
          <p:cNvSpPr/>
          <p:nvPr/>
        </p:nvSpPr>
        <p:spPr>
          <a:xfrm>
            <a:off x="800523" y="2985225"/>
            <a:ext cx="134203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s-ES_tradnl" sz="2000" dirty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Consumir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45B8076-2408-F566-B458-B57473AE1157}"/>
              </a:ext>
            </a:extLst>
          </p:cNvPr>
          <p:cNvSpPr/>
          <p:nvPr/>
        </p:nvSpPr>
        <p:spPr>
          <a:xfrm>
            <a:off x="3229137" y="2985225"/>
            <a:ext cx="177003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s-ES_tradnl" sz="2000" dirty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No Consumir</a:t>
            </a:r>
          </a:p>
        </p:txBody>
      </p:sp>
      <p:pic>
        <p:nvPicPr>
          <p:cNvPr id="9" name="Picture 2" descr="Hamburguesa clipart. Dibujos animados descargar gratis. | Creazilla">
            <a:extLst>
              <a:ext uri="{FF2B5EF4-FFF2-40B4-BE49-F238E27FC236}">
                <a16:creationId xmlns:a16="http://schemas.microsoft.com/office/drawing/2014/main" id="{5B26934A-3168-D47E-35DE-42FF48072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17143" r="15926" b="17249"/>
          <a:stretch/>
        </p:blipFill>
        <p:spPr bwMode="auto">
          <a:xfrm>
            <a:off x="799847" y="3578574"/>
            <a:ext cx="1343386" cy="127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amburguesa clipart. Dibujos animados descargar gratis. | Creazilla">
            <a:extLst>
              <a:ext uri="{FF2B5EF4-FFF2-40B4-BE49-F238E27FC236}">
                <a16:creationId xmlns:a16="http://schemas.microsoft.com/office/drawing/2014/main" id="{36716528-4E28-C34D-8FAD-71F21CABE4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17143" r="15926" b="17249"/>
          <a:stretch/>
        </p:blipFill>
        <p:spPr bwMode="auto">
          <a:xfrm>
            <a:off x="3442462" y="3578574"/>
            <a:ext cx="1343386" cy="127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0B72C54-7C08-7191-7B5B-42DF51F5F65A}"/>
              </a:ext>
            </a:extLst>
          </p:cNvPr>
          <p:cNvSpPr/>
          <p:nvPr/>
        </p:nvSpPr>
        <p:spPr>
          <a:xfrm>
            <a:off x="8086905" y="2220715"/>
            <a:ext cx="1233030" cy="400110"/>
          </a:xfrm>
          <a:prstGeom prst="rect">
            <a:avLst/>
          </a:prstGeom>
          <a:solidFill>
            <a:schemeClr val="accent3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s-ES_tradnl" sz="2000" b="1" dirty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Mañana</a:t>
            </a:r>
          </a:p>
        </p:txBody>
      </p:sp>
      <p:sp>
        <p:nvSpPr>
          <p:cNvPr id="18" name="Forma libre: forma 2">
            <a:extLst>
              <a:ext uri="{FF2B5EF4-FFF2-40B4-BE49-F238E27FC236}">
                <a16:creationId xmlns:a16="http://schemas.microsoft.com/office/drawing/2014/main" id="{7C8A73E1-C896-1F4C-2967-AE069F7143F6}"/>
              </a:ext>
            </a:extLst>
          </p:cNvPr>
          <p:cNvSpPr/>
          <p:nvPr/>
        </p:nvSpPr>
        <p:spPr>
          <a:xfrm rot="230383">
            <a:off x="4843674" y="4810219"/>
            <a:ext cx="3693173" cy="959979"/>
          </a:xfrm>
          <a:custGeom>
            <a:avLst/>
            <a:gdLst>
              <a:gd name="connsiteX0" fmla="*/ 0 w 3831772"/>
              <a:gd name="connsiteY0" fmla="*/ 203200 h 959979"/>
              <a:gd name="connsiteX1" fmla="*/ 2119086 w 3831772"/>
              <a:gd name="connsiteY1" fmla="*/ 957943 h 959979"/>
              <a:gd name="connsiteX2" fmla="*/ 3831772 w 3831772"/>
              <a:gd name="connsiteY2" fmla="*/ 0 h 959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1772" h="959979">
                <a:moveTo>
                  <a:pt x="0" y="203200"/>
                </a:moveTo>
                <a:cubicBezTo>
                  <a:pt x="740228" y="597505"/>
                  <a:pt x="1480457" y="991810"/>
                  <a:pt x="2119086" y="957943"/>
                </a:cubicBezTo>
                <a:cubicBezTo>
                  <a:pt x="2757715" y="924076"/>
                  <a:pt x="3294743" y="462038"/>
                  <a:pt x="3831772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9EE392A-236F-F6A8-A6D8-C9B32FB84962}"/>
              </a:ext>
            </a:extLst>
          </p:cNvPr>
          <p:cNvSpPr/>
          <p:nvPr/>
        </p:nvSpPr>
        <p:spPr>
          <a:xfrm>
            <a:off x="3572172" y="5970323"/>
            <a:ext cx="671530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s-ES_tradnl" sz="20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¿Cuánto me deberían dar para decidir esta opción?</a:t>
            </a:r>
          </a:p>
        </p:txBody>
      </p:sp>
      <p:pic>
        <p:nvPicPr>
          <p:cNvPr id="21" name="Picture 4" descr="15 ideas de Signo de interrogacion | signo de interrogación, signos, signo  de pregunta">
            <a:extLst>
              <a:ext uri="{FF2B5EF4-FFF2-40B4-BE49-F238E27FC236}">
                <a16:creationId xmlns:a16="http://schemas.microsoft.com/office/drawing/2014/main" id="{DED69A64-763B-93C9-F1E0-47FC5D7A4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380" y="3187913"/>
            <a:ext cx="1414080" cy="141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5A08545C-B860-DC44-B6FC-9264B54D819C}"/>
              </a:ext>
            </a:extLst>
          </p:cNvPr>
          <p:cNvSpPr/>
          <p:nvPr/>
        </p:nvSpPr>
        <p:spPr>
          <a:xfrm>
            <a:off x="9166380" y="3401096"/>
            <a:ext cx="17712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2000" b="1" dirty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Agente Económico</a:t>
            </a:r>
          </a:p>
          <a:p>
            <a:pPr algn="ctr"/>
            <a:r>
              <a:rPr lang="es-ES_tradnl" sz="2000" b="1" dirty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(VDT)</a:t>
            </a:r>
          </a:p>
        </p:txBody>
      </p:sp>
    </p:spTree>
    <p:extLst>
      <p:ext uri="{BB962C8B-B14F-4D97-AF65-F5344CB8AC3E}">
        <p14:creationId xmlns:p14="http://schemas.microsoft.com/office/powerpoint/2010/main" val="202327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17" grpId="0" animBg="1"/>
      <p:bldP spid="18" grpId="0" animBg="1"/>
      <p:bldP spid="20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AGENDA PROPUESTA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6</a:t>
            </a:fld>
            <a:endParaRPr lang="en-US" sz="2000" b="1" dirty="0">
              <a:latin typeface="Century Gothic" panose="020B0502020202020204" pitchFamily="34" charset="0"/>
            </a:endParaRPr>
          </a:p>
        </p:txBody>
      </p:sp>
      <p:pic>
        <p:nvPicPr>
          <p:cNvPr id="6" name="Picture 6" descr="Resultado de imagen para RELOJ VECTOR">
            <a:extLst>
              <a:ext uri="{FF2B5EF4-FFF2-40B4-BE49-F238E27FC236}">
                <a16:creationId xmlns:a16="http://schemas.microsoft.com/office/drawing/2014/main" id="{0F651596-1125-43ED-8471-A57EDDF35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7" t="6285" r="24815" b="6503"/>
          <a:stretch/>
        </p:blipFill>
        <p:spPr bwMode="auto">
          <a:xfrm>
            <a:off x="1256045" y="2772729"/>
            <a:ext cx="1236705" cy="124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F837980-0A38-47A1-8A30-C7AFF3A98D5A}"/>
              </a:ext>
            </a:extLst>
          </p:cNvPr>
          <p:cNvSpPr/>
          <p:nvPr/>
        </p:nvSpPr>
        <p:spPr>
          <a:xfrm>
            <a:off x="2806200" y="2772729"/>
            <a:ext cx="8540907" cy="304698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Valor del Dinero en el Tiempo (VDT)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/>
              <a:cs typeface="Arial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 dirty="0">
                <a:solidFill>
                  <a:schemeClr val="accent1"/>
                </a:solidFill>
                <a:latin typeface="Century Gothic"/>
                <a:cs typeface="Arial"/>
              </a:rPr>
              <a:t>¿Cuáles son los Agentes Económicos?</a:t>
            </a:r>
          </a:p>
          <a:p>
            <a:pPr marL="342900" indent="-342900">
              <a:buClr>
                <a:srgbClr val="2C7C9F"/>
              </a:buClr>
              <a:buFontTx/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Costo de Oportunidad de un Agente Consumidor.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Costo de Oportunidad de un Agente Ahorrador.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Costo de Oportunidad de un Agente Inversionista.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Consolidación y Práctica.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>
              <a:buClr>
                <a:schemeClr val="accent3">
                  <a:lumMod val="75000"/>
                </a:schemeClr>
              </a:buClr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E86F046-042E-5492-3FBC-4E0C89F4D94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5A2F8A99-E4A5-BAC5-C9B9-FA7BF325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9E73942-C3A2-0855-669C-292953C91A7F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2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B2EC0-6D7C-ADF3-7EB9-19E14861B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751D7E-6F26-F5D1-E8A8-C41E74FC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>
                <a:latin typeface="Century Gothic" panose="020B0502020202020204" pitchFamily="34" charset="0"/>
              </a:rPr>
              <a:t>¿CUÁLES SON LOS AGENTES ECONÓMICOS?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2762689-543D-0FB6-8C36-FF22322BF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7</a:t>
            </a:fld>
            <a:endParaRPr lang="en-US" sz="2000" b="1" dirty="0">
              <a:latin typeface="Century Gothic" panose="020B0502020202020204" pitchFamily="34" charset="0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C6E39E73-76CF-0BE9-DDE0-1689EEAD3F3B}"/>
              </a:ext>
            </a:extLst>
          </p:cNvPr>
          <p:cNvSpPr>
            <a:spLocks/>
          </p:cNvSpPr>
          <p:nvPr/>
        </p:nvSpPr>
        <p:spPr bwMode="auto">
          <a:xfrm>
            <a:off x="1902905" y="2516176"/>
            <a:ext cx="5969000" cy="3810000"/>
          </a:xfrm>
          <a:prstGeom prst="triangle">
            <a:avLst>
              <a:gd name="adj" fmla="val 50000"/>
            </a:avLst>
          </a:prstGeom>
          <a:solidFill>
            <a:srgbClr val="002F90"/>
          </a:solidFill>
          <a:ln w="25400">
            <a:solidFill>
              <a:srgbClr val="362B28">
                <a:alpha val="52940"/>
              </a:srgbClr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es-ES_tradnl"/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7A20436F-0F59-49EA-736D-DCAF96272F9A}"/>
              </a:ext>
            </a:extLst>
          </p:cNvPr>
          <p:cNvSpPr>
            <a:spLocks/>
          </p:cNvSpPr>
          <p:nvPr/>
        </p:nvSpPr>
        <p:spPr bwMode="auto">
          <a:xfrm>
            <a:off x="4061110" y="2496270"/>
            <a:ext cx="1651201" cy="1080850"/>
          </a:xfrm>
          <a:prstGeom prst="triangle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 w="25400">
            <a:solidFill>
              <a:schemeClr val="accent3">
                <a:lumMod val="50000"/>
                <a:alpha val="52156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es-ES_tradnl" b="1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6EEA6C-AC6C-7924-A85F-8A7EBAB341DF}"/>
              </a:ext>
            </a:extLst>
          </p:cNvPr>
          <p:cNvSpPr>
            <a:spLocks/>
          </p:cNvSpPr>
          <p:nvPr/>
        </p:nvSpPr>
        <p:spPr bwMode="auto">
          <a:xfrm>
            <a:off x="4013129" y="3743295"/>
            <a:ext cx="169918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200" b="1" dirty="0">
                <a:ln w="63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101600">
                    <a:schemeClr val="accent1">
                      <a:lumMod val="95000"/>
                      <a:lumOff val="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Especulador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A4E73E-B631-DFCE-F900-1C7D25EE38F5}"/>
              </a:ext>
            </a:extLst>
          </p:cNvPr>
          <p:cNvSpPr>
            <a:spLocks/>
          </p:cNvSpPr>
          <p:nvPr/>
        </p:nvSpPr>
        <p:spPr bwMode="auto">
          <a:xfrm>
            <a:off x="3131135" y="2761201"/>
            <a:ext cx="34849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200" b="1" dirty="0">
                <a:ln w="63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101600">
                    <a:schemeClr val="accent1">
                      <a:lumMod val="95000"/>
                      <a:lumOff val="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Inversionista / Empresario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C36B219-17B4-AEF7-9802-F32A853D0861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1547158A-EE1B-3ECA-4755-ACF8083FC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63F7467F-A573-A260-8770-4FF0DD5CD952}"/>
              </a:ext>
            </a:extLst>
          </p:cNvPr>
          <p:cNvSpPr/>
          <p:nvPr/>
        </p:nvSpPr>
        <p:spPr>
          <a:xfrm>
            <a:off x="2689329" y="4403479"/>
            <a:ext cx="4396153" cy="9144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Triángulo 23">
            <a:extLst>
              <a:ext uri="{FF2B5EF4-FFF2-40B4-BE49-F238E27FC236}">
                <a16:creationId xmlns:a16="http://schemas.microsoft.com/office/drawing/2014/main" id="{E5460F03-360B-4501-A1E1-DA153B2F16A5}"/>
              </a:ext>
            </a:extLst>
          </p:cNvPr>
          <p:cNvSpPr/>
          <p:nvPr/>
        </p:nvSpPr>
        <p:spPr>
          <a:xfrm rot="4002253">
            <a:off x="2259508" y="3987777"/>
            <a:ext cx="1278388" cy="1195950"/>
          </a:xfrm>
          <a:prstGeom prst="triangle">
            <a:avLst>
              <a:gd name="adj" fmla="val 495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Triángulo 24">
            <a:extLst>
              <a:ext uri="{FF2B5EF4-FFF2-40B4-BE49-F238E27FC236}">
                <a16:creationId xmlns:a16="http://schemas.microsoft.com/office/drawing/2014/main" id="{5901BED9-7305-CA04-3BFC-3A91F228273E}"/>
              </a:ext>
            </a:extLst>
          </p:cNvPr>
          <p:cNvSpPr/>
          <p:nvPr/>
        </p:nvSpPr>
        <p:spPr>
          <a:xfrm rot="10225864">
            <a:off x="6389477" y="4186801"/>
            <a:ext cx="1278388" cy="1195950"/>
          </a:xfrm>
          <a:prstGeom prst="triangle">
            <a:avLst>
              <a:gd name="adj" fmla="val 495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6B21D0FA-DE0D-47B2-F78D-F13C61C8AA05}"/>
              </a:ext>
            </a:extLst>
          </p:cNvPr>
          <p:cNvGrpSpPr>
            <a:grpSpLocks/>
          </p:cNvGrpSpPr>
          <p:nvPr/>
        </p:nvGrpSpPr>
        <p:grpSpPr bwMode="auto">
          <a:xfrm>
            <a:off x="4061111" y="4667788"/>
            <a:ext cx="1652588" cy="1391626"/>
            <a:chOff x="3980" y="240429"/>
            <a:chExt cx="1041" cy="1391626"/>
          </a:xfrm>
        </p:grpSpPr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70D6564E-7F37-9EF4-E3E4-C97E727CC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" y="240429"/>
              <a:ext cx="8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200" b="1">
                  <a:ln w="63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>
                    <a:glow rad="101600">
                      <a:schemeClr val="accent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Century Gothic" panose="020B0502020202020204" pitchFamily="34" charset="0"/>
                </a:rPr>
                <a:t>Ahorrador</a:t>
              </a:r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DB4B0277-7332-900E-5598-7898FFA7C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0" y="1293501"/>
              <a:ext cx="104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200" b="1">
                  <a:ln w="63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>
                    <a:glow rad="101600">
                      <a:schemeClr val="accent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Century Gothic" panose="020B0502020202020204" pitchFamily="34" charset="0"/>
                </a:rPr>
                <a:t>Consumidor</a:t>
              </a:r>
            </a:p>
          </p:txBody>
        </p:sp>
      </p:grpSp>
      <p:sp>
        <p:nvSpPr>
          <p:cNvPr id="26" name="Marco 25">
            <a:extLst>
              <a:ext uri="{FF2B5EF4-FFF2-40B4-BE49-F238E27FC236}">
                <a16:creationId xmlns:a16="http://schemas.microsoft.com/office/drawing/2014/main" id="{24F71336-3882-F019-1A1F-86B01307AC73}"/>
              </a:ext>
            </a:extLst>
          </p:cNvPr>
          <p:cNvSpPr/>
          <p:nvPr/>
        </p:nvSpPr>
        <p:spPr>
          <a:xfrm>
            <a:off x="1889099" y="2454521"/>
            <a:ext cx="5969000" cy="1104902"/>
          </a:xfrm>
          <a:prstGeom prst="frame">
            <a:avLst>
              <a:gd name="adj1" fmla="val 44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7" name="Marco 26">
            <a:extLst>
              <a:ext uri="{FF2B5EF4-FFF2-40B4-BE49-F238E27FC236}">
                <a16:creationId xmlns:a16="http://schemas.microsoft.com/office/drawing/2014/main" id="{5828D557-1F50-E66D-7B91-223CEC28813F}"/>
              </a:ext>
            </a:extLst>
          </p:cNvPr>
          <p:cNvSpPr/>
          <p:nvPr/>
        </p:nvSpPr>
        <p:spPr>
          <a:xfrm>
            <a:off x="1873843" y="4366478"/>
            <a:ext cx="5969000" cy="914400"/>
          </a:xfrm>
          <a:prstGeom prst="frame">
            <a:avLst>
              <a:gd name="adj1" fmla="val 44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8" name="Marco 27">
            <a:extLst>
              <a:ext uri="{FF2B5EF4-FFF2-40B4-BE49-F238E27FC236}">
                <a16:creationId xmlns:a16="http://schemas.microsoft.com/office/drawing/2014/main" id="{B5533AC6-B042-60F0-99CC-D75EBEDF0A2B}"/>
              </a:ext>
            </a:extLst>
          </p:cNvPr>
          <p:cNvSpPr/>
          <p:nvPr/>
        </p:nvSpPr>
        <p:spPr>
          <a:xfrm>
            <a:off x="1875123" y="5268510"/>
            <a:ext cx="5969000" cy="1052752"/>
          </a:xfrm>
          <a:prstGeom prst="frame">
            <a:avLst>
              <a:gd name="adj1" fmla="val 44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18AF0CD-94F9-ADA0-AEF5-BBD9D3F58794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050" name="Picture 2" descr="Qué son los agentes económicos y cómo se clasifican? Guía Completa">
            <a:extLst>
              <a:ext uri="{FF2B5EF4-FFF2-40B4-BE49-F238E27FC236}">
                <a16:creationId xmlns:a16="http://schemas.microsoft.com/office/drawing/2014/main" id="{4E28A09A-BD64-E658-2263-A14BB04BF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513" y="3170814"/>
            <a:ext cx="3165920" cy="18995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8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AGENDA PROPUESTA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8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pic>
        <p:nvPicPr>
          <p:cNvPr id="6" name="Picture 6" descr="Resultado de imagen para RELOJ VECTOR">
            <a:extLst>
              <a:ext uri="{FF2B5EF4-FFF2-40B4-BE49-F238E27FC236}">
                <a16:creationId xmlns:a16="http://schemas.microsoft.com/office/drawing/2014/main" id="{0F651596-1125-43ED-8471-A57EDDF35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7" t="6285" r="24815" b="6503"/>
          <a:stretch/>
        </p:blipFill>
        <p:spPr bwMode="auto">
          <a:xfrm>
            <a:off x="1256045" y="2772729"/>
            <a:ext cx="1236705" cy="124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F837980-0A38-47A1-8A30-C7AFF3A98D5A}"/>
              </a:ext>
            </a:extLst>
          </p:cNvPr>
          <p:cNvSpPr/>
          <p:nvPr/>
        </p:nvSpPr>
        <p:spPr>
          <a:xfrm>
            <a:off x="2806200" y="2772729"/>
            <a:ext cx="8540907" cy="42780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Valor del Dinero en el Tiempo (VDT)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/>
              <a:cs typeface="Arial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¿Cuáles son los Agentes Económicos?</a:t>
            </a:r>
          </a:p>
          <a:p>
            <a:pPr marL="342900" indent="-342900">
              <a:buClr>
                <a:srgbClr val="2C7C9F"/>
              </a:buClr>
              <a:buFontTx/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r>
              <a:rPr lang="es-CO" sz="1600" dirty="0">
                <a:solidFill>
                  <a:schemeClr val="accent1"/>
                </a:solidFill>
                <a:latin typeface="Century Gothic"/>
                <a:cs typeface="Arial"/>
              </a:rPr>
              <a:t>Costo de Oportunidad de un Agente Consumidor.</a:t>
            </a: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Costo de Oportunidad de un Agente Ahorrador.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Costo de Oportunidad de un Agente Inversionista.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Consolidación.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buClr>
                <a:srgbClr val="48BE7A"/>
              </a:buClr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buClr>
                <a:schemeClr val="accent3">
                  <a:lumMod val="75000"/>
                </a:schemeClr>
              </a:buClr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E86F046-042E-5492-3FBC-4E0C89F4D94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5A2F8A99-E4A5-BAC5-C9B9-FA7BF325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B5B6405-D4B0-F4AF-99E1-B07AABCD6936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05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>
                <a:latin typeface="Century Gothic" panose="020B0502020202020204" pitchFamily="34" charset="0"/>
              </a:rPr>
              <a:t>COSTO DE OPORTUNIDAD SEGÚN UN CONSUMIDOR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idx="1"/>
          </p:nvPr>
        </p:nvSpPr>
        <p:spPr>
          <a:xfrm>
            <a:off x="1255432" y="2645966"/>
            <a:ext cx="7712852" cy="9560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sz="1600" dirty="0">
                <a:solidFill>
                  <a:schemeClr val="accent1"/>
                </a:solidFill>
                <a:latin typeface="Century Gothic" panose="020B0502020202020204" pitchFamily="34" charset="0"/>
              </a:rPr>
              <a:t>Todos los agentes son consumidores por definición.</a:t>
            </a:r>
          </a:p>
          <a:p>
            <a:pPr marL="0" indent="0" algn="just">
              <a:buNone/>
            </a:pPr>
            <a:endParaRPr lang="es-ES_tradnl" sz="16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9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46043" y="2149633"/>
            <a:ext cx="1973617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just"/>
            <a:r>
              <a:rPr lang="es-ES_tradnl" sz="2400" b="1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Consumidor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652" y="2535759"/>
            <a:ext cx="1693894" cy="952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386" y="3766736"/>
            <a:ext cx="1311462" cy="84822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3158380" y="3716046"/>
            <a:ext cx="64897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1600" dirty="0">
                <a:solidFill>
                  <a:schemeClr val="accent1"/>
                </a:solidFill>
                <a:latin typeface="Century Gothic" panose="020B0502020202020204" pitchFamily="34" charset="0"/>
              </a:rPr>
              <a:t>Todo agente racional consume bienes y servicios pues proporcionan satisfacción al consumirse. ¿Quién no desea satisfacción del consumo?</a:t>
            </a:r>
          </a:p>
          <a:p>
            <a:pPr algn="just"/>
            <a:endParaRPr lang="es-ES_tradnl" sz="16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2274277" y="4899250"/>
            <a:ext cx="79599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1600">
                <a:solidFill>
                  <a:schemeClr val="accent1"/>
                </a:solidFill>
                <a:latin typeface="Century Gothic" panose="020B0502020202020204" pitchFamily="34" charset="0"/>
              </a:rPr>
              <a:t>Las decisiones de consumo pueden ser inmediatas (t = 0) o en el futuro (t &gt; 0).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885139" y="570391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ES_tradnl" sz="1600">
                <a:solidFill>
                  <a:schemeClr val="accent1"/>
                </a:solidFill>
                <a:latin typeface="Century Gothic" panose="020B0502020202020204" pitchFamily="34" charset="0"/>
              </a:rPr>
              <a:t>Los bienes de consumo se “agotan” en el proceso mismo del consumo. Es decir, un bien no se consume infinitamente.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l="25703" t="18381" r="25027" b="18381"/>
          <a:stretch/>
        </p:blipFill>
        <p:spPr>
          <a:xfrm>
            <a:off x="7149651" y="5570001"/>
            <a:ext cx="731520" cy="93891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t="21645" b="19447"/>
          <a:stretch/>
        </p:blipFill>
        <p:spPr>
          <a:xfrm>
            <a:off x="8049683" y="5693005"/>
            <a:ext cx="1183337" cy="697086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2A702B4-8AB0-5DDA-4528-427FE96C8331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1" name="Picture 2" descr="Clientes y aliados | Centro de Evaluación | Uniandes">
            <a:extLst>
              <a:ext uri="{FF2B5EF4-FFF2-40B4-BE49-F238E27FC236}">
                <a16:creationId xmlns:a16="http://schemas.microsoft.com/office/drawing/2014/main" id="{0CC6FE11-FC75-0976-F4E5-E4890E965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sí funcionan los servicios públicos en Colombia – Info Pa'lante">
            <a:extLst>
              <a:ext uri="{FF2B5EF4-FFF2-40B4-BE49-F238E27FC236}">
                <a16:creationId xmlns:a16="http://schemas.microsoft.com/office/drawing/2014/main" id="{69E81AD7-409F-CB1E-02B1-F1BE9B801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546" y="2535759"/>
            <a:ext cx="1271201" cy="95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oj, De Dibujos Animados, Relojes De Alarma imagen png - imagen  transparente descarga gratuita">
            <a:extLst>
              <a:ext uri="{FF2B5EF4-FFF2-40B4-BE49-F238E27FC236}">
                <a16:creationId xmlns:a16="http://schemas.microsoft.com/office/drawing/2014/main" id="{E815F3BF-AC4A-1985-D709-F88B0B010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747" y="4386664"/>
            <a:ext cx="1157589" cy="118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191BF17-3042-CAC4-9F11-6C303EEDD722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87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13" grpId="0"/>
      <p:bldP spid="14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00DB61842C4A49588F884F36EB350D15&lt;/guid&gt;&#10;        &lt;description /&gt;&#10;        &lt;date&gt;9/17/2019 7:34:04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D7989E0D681043FC872CE4F734D867AC&lt;/guid&gt;&#10;            &lt;repollguid&gt;DADB7F7619194DD19F63603C8A075503&lt;/repollguid&gt;&#10;            &lt;sourceid&gt;3D5B2B823E66496FA6672198E0F7C0C6&lt;/sourceid&gt;&#10;            &lt;questiontext /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565E6AD6819B42AFB2FBCE1DE76F1518&lt;/guid&gt;&#10;                    &lt;answertext&gt;Es mejor pedir prestado a la tasa Z% NA/AV y prestar su dinero a una tasa Z% NA/SV.&lt;/answertext&gt;&#10;                    &lt;valuetype&gt;1&lt;/valuetype&gt;&#10;                &lt;/answer&gt;&#10;                &lt;answer&gt;&#10;                    &lt;guid&gt;AE5F44FFEECD48C6BF4A1ECC70F8D32A&lt;/guid&gt;&#10;                    &lt;answertext&gt;Es mejor pedir prestado a la tasa Z% NA/SV y prestar su dinero a una tasa Z% NA/AV.&lt;/answertext&gt;&#10;                    &lt;valuetype&gt;-1&lt;/valuetype&gt;&#10;                &lt;/answer&gt;&#10;                &lt;answer&gt;&#10;                    &lt;guid&gt;6ABBB5D2BB5C4AA8A02D35C2894A8A37&lt;/guid&gt;&#10;                    &lt;answertext&gt;Es indiferente pedir prestado a la tasa Z% NA/VA y a la tasa Z% NA/SV.&lt;/answertext&gt;&#10;                    &lt;valuetype&gt;-1&lt;/valuetype&gt;&#10;                &lt;/answer&gt;&#10;                &lt;answer&gt;&#10;                    &lt;guid&gt;8E79C8DBA60B4073842974E417BFC1F6&lt;/guid&gt;&#10;                    &lt;answertext&gt;Es indiferente prestar su dinero a la tasa Z% NA/VA y a la tasa Z% NA/SV.&lt;/answertext&gt;&#10;                    &lt;valuetype&gt;-1&lt;/valuetype&gt;&#10;                &lt;/answer&gt;&#10;                &lt;answer&gt;&#10;                    &lt;guid&gt;72DBA996631B4FF39A580805F5F52AEC&lt;/guid&gt;&#10;                    &lt;answertext&gt;Para poder realizar una conclusión se necesita más información.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  <p:tag name="LIVECHARTING" val="False"/>
  <p:tag name="AUTOOPENPOLL" val="True"/>
  <p:tag name="AUTOFORMATCHART" val="True"/>
  <p:tag name="RESULTS" val="[;crlf;]67[;]67[;]67[;]False[;]63[;][;crlf;]1,05970149253731[;]1[;]0,236932953229665[;]0,0561372243261305[;crlf;]63[;]1[;]Es mejor pedir prestado a la tasa Z% NA/AV y prestar su dinero a una tasa Z% NA/SV.1[;]Es mejor pedir prestado a la tasa Z% NA/AV y prestar su dinero a una tasa Z% NA/SV.[;][;crlf;]4[;]-1[;]Es mejor pedir prestado a la tasa Z% NA/SV y prestar su dinero a una tasa Z% NA/AV.2[;]Es mejor pedir prestado a la tasa Z% NA/SV y prestar su dinero a una tasa Z% NA/AV.[;][;crlf;]0[;]-1[;]Es indiferente pedir prestado a la tasa Z% NA/VA y a la tasa Z% NA/SV.3[;]Es indiferente pedir prestado a la tasa Z% NA/VA y a la tasa Z% NA/SV.[;][;crlf;]0[;]-1[;]Es indiferente prestar su dinero a la tasa Z% NA/VA y a la tasa Z% NA/SV.4[;]Es indiferente prestar su dinero a la tasa Z% NA/VA y a la tasa Z% NA/SV.[;][;crlf;]0[;]-1[;]Para poder realizar una conclusión se necesita más información.5[;]Para poder realizar una conclusión se necesita más información.[;]"/>
  <p:tag name="HASRESULTS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00DB61842C4A49588F884F36EB350D15&lt;/guid&gt;&#10;        &lt;description /&gt;&#10;        &lt;date&gt;9/17/2019 7:34:04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D7989E0D681043FC872CE4F734D867AC&lt;/guid&gt;&#10;            &lt;repollguid&gt;DADB7F7619194DD19F63603C8A075503&lt;/repollguid&gt;&#10;            &lt;sourceid&gt;3D5B2B823E66496FA6672198E0F7C0C6&lt;/sourceid&gt;&#10;            &lt;questiontext /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565E6AD6819B42AFB2FBCE1DE76F1518&lt;/guid&gt;&#10;                    &lt;answertext&gt;Es mejor pedir prestado a la tasa Z% NA/AV y prestar su dinero a una tasa Z% NA/SV.&lt;/answertext&gt;&#10;                    &lt;valuetype&gt;1&lt;/valuetype&gt;&#10;                &lt;/answer&gt;&#10;                &lt;answer&gt;&#10;                    &lt;guid&gt;AE5F44FFEECD48C6BF4A1ECC70F8D32A&lt;/guid&gt;&#10;                    &lt;answertext&gt;Es mejor pedir prestado a la tasa Z% NA/SV y prestar su dinero a una tasa Z% NA/AV.&lt;/answertext&gt;&#10;                    &lt;valuetype&gt;-1&lt;/valuetype&gt;&#10;                &lt;/answer&gt;&#10;                &lt;answer&gt;&#10;                    &lt;guid&gt;6ABBB5D2BB5C4AA8A02D35C2894A8A37&lt;/guid&gt;&#10;                    &lt;answertext&gt;Es indiferente pedir prestado a la tasa Z% NA/VA y a la tasa Z% NA/SV.&lt;/answertext&gt;&#10;                    &lt;valuetype&gt;-1&lt;/valuetype&gt;&#10;                &lt;/answer&gt;&#10;                &lt;answer&gt;&#10;                    &lt;guid&gt;8E79C8DBA60B4073842974E417BFC1F6&lt;/guid&gt;&#10;                    &lt;answertext&gt;Es indiferente prestar su dinero a la tasa Z% NA/VA y a la tasa Z% NA/SV.&lt;/answertext&gt;&#10;                    &lt;valuetype&gt;-1&lt;/valuetype&gt;&#10;                &lt;/answer&gt;&#10;                &lt;answer&gt;&#10;                    &lt;guid&gt;72DBA996631B4FF39A580805F5F52AEC&lt;/guid&gt;&#10;                    &lt;answertext&gt;Para poder realizar una conclusión se necesita más información.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  <p:tag name="LIVECHARTING" val="False"/>
  <p:tag name="AUTOOPENPOLL" val="True"/>
  <p:tag name="AUTOFORMATCHART" val="True"/>
  <p:tag name="RESULTS" val="[;crlf;]67[;]67[;]67[;]False[;]63[;][;crlf;]1,05970149253731[;]1[;]0,236932953229665[;]0,0561372243261305[;crlf;]63[;]1[;]Es mejor pedir prestado a la tasa Z% NA/AV y prestar su dinero a una tasa Z% NA/SV.1[;]Es mejor pedir prestado a la tasa Z% NA/AV y prestar su dinero a una tasa Z% NA/SV.[;][;crlf;]4[;]-1[;]Es mejor pedir prestado a la tasa Z% NA/SV y prestar su dinero a una tasa Z% NA/AV.2[;]Es mejor pedir prestado a la tasa Z% NA/SV y prestar su dinero a una tasa Z% NA/AV.[;][;crlf;]0[;]-1[;]Es indiferente pedir prestado a la tasa Z% NA/VA y a la tasa Z% NA/SV.3[;]Es indiferente pedir prestado a la tasa Z% NA/VA y a la tasa Z% NA/SV.[;][;crlf;]0[;]-1[;]Es indiferente prestar su dinero a la tasa Z% NA/VA y a la tasa Z% NA/SV.4[;]Es indiferente prestar su dinero a la tasa Z% NA/VA y a la tasa Z% NA/SV.[;][;crlf;]0[;]-1[;]Para poder realizar una conclusión se necesita más información.5[;]Para poder realizar una conclusión se necesita más información.[;]"/>
  <p:tag name="HASRESULTS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00DB61842C4A49588F884F36EB350D15&lt;/guid&gt;&#10;        &lt;description /&gt;&#10;        &lt;date&gt;9/17/2019 7:34:04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D7989E0D681043FC872CE4F734D867AC&lt;/guid&gt;&#10;            &lt;repollguid&gt;DADB7F7619194DD19F63603C8A075503&lt;/repollguid&gt;&#10;            &lt;sourceid&gt;3D5B2B823E66496FA6672198E0F7C0C6&lt;/sourceid&gt;&#10;            &lt;questiontext /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565E6AD6819B42AFB2FBCE1DE76F1518&lt;/guid&gt;&#10;                    &lt;answertext&gt;Es mejor pedir prestado a la tasa Z% NA/AV y prestar su dinero a una tasa Z% NA/SV.&lt;/answertext&gt;&#10;                    &lt;valuetype&gt;1&lt;/valuetype&gt;&#10;                &lt;/answer&gt;&#10;                &lt;answer&gt;&#10;                    &lt;guid&gt;AE5F44FFEECD48C6BF4A1ECC70F8D32A&lt;/guid&gt;&#10;                    &lt;answertext&gt;Es mejor pedir prestado a la tasa Z% NA/SV y prestar su dinero a una tasa Z% NA/AV.&lt;/answertext&gt;&#10;                    &lt;valuetype&gt;-1&lt;/valuetype&gt;&#10;                &lt;/answer&gt;&#10;                &lt;answer&gt;&#10;                    &lt;guid&gt;6ABBB5D2BB5C4AA8A02D35C2894A8A37&lt;/guid&gt;&#10;                    &lt;answertext&gt;Es indiferente pedir prestado a la tasa Z% NA/VA y a la tasa Z% NA/SV.&lt;/answertext&gt;&#10;                    &lt;valuetype&gt;-1&lt;/valuetype&gt;&#10;                &lt;/answer&gt;&#10;                &lt;answer&gt;&#10;                    &lt;guid&gt;8E79C8DBA60B4073842974E417BFC1F6&lt;/guid&gt;&#10;                    &lt;answertext&gt;Es indiferente prestar su dinero a la tasa Z% NA/VA y a la tasa Z% NA/SV.&lt;/answertext&gt;&#10;                    &lt;valuetype&gt;-1&lt;/valuetype&gt;&#10;                &lt;/answer&gt;&#10;                &lt;answer&gt;&#10;                    &lt;guid&gt;72DBA996631B4FF39A580805F5F52AEC&lt;/guid&gt;&#10;                    &lt;answertext&gt;Para poder realizar una conclusión se necesita más información.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  <p:tag name="LIVECHARTING" val="False"/>
  <p:tag name="AUTOOPENPOLL" val="True"/>
  <p:tag name="AUTOFORMATCHART" val="True"/>
  <p:tag name="RESULTS" val="[;crlf;]67[;]67[;]67[;]False[;]63[;][;crlf;]1,05970149253731[;]1[;]0,236932953229665[;]0,0561372243261305[;crlf;]63[;]1[;]Es mejor pedir prestado a la tasa Z% NA/AV y prestar su dinero a una tasa Z% NA/SV.1[;]Es mejor pedir prestado a la tasa Z% NA/AV y prestar su dinero a una tasa Z% NA/SV.[;][;crlf;]4[;]-1[;]Es mejor pedir prestado a la tasa Z% NA/SV y prestar su dinero a una tasa Z% NA/AV.2[;]Es mejor pedir prestado a la tasa Z% NA/SV y prestar su dinero a una tasa Z% NA/AV.[;][;crlf;]0[;]-1[;]Es indiferente pedir prestado a la tasa Z% NA/VA y a la tasa Z% NA/SV.3[;]Es indiferente pedir prestado a la tasa Z% NA/VA y a la tasa Z% NA/SV.[;][;crlf;]0[;]-1[;]Es indiferente prestar su dinero a la tasa Z% NA/VA y a la tasa Z% NA/SV.4[;]Es indiferente prestar su dinero a la tasa Z% NA/VA y a la tasa Z% NA/SV.[;][;crlf;]0[;]-1[;]Para poder realizar una conclusión se necesita más información.5[;]Para poder realizar una conclusión se necesita más información.[;]"/>
  <p:tag name="HASRESULTS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00DB61842C4A49588F884F36EB350D15&lt;/guid&gt;&#10;        &lt;description /&gt;&#10;        &lt;date&gt;9/17/2019 7:34:04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D7989E0D681043FC872CE4F734D867AC&lt;/guid&gt;&#10;            &lt;repollguid&gt;DADB7F7619194DD19F63603C8A075503&lt;/repollguid&gt;&#10;            &lt;sourceid&gt;3D5B2B823E66496FA6672198E0F7C0C6&lt;/sourceid&gt;&#10;            &lt;questiontext /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565E6AD6819B42AFB2FBCE1DE76F1518&lt;/guid&gt;&#10;                    &lt;answertext&gt;Es mejor pedir prestado a la tasa Z% NA/AV y prestar su dinero a una tasa Z% NA/SV.&lt;/answertext&gt;&#10;                    &lt;valuetype&gt;1&lt;/valuetype&gt;&#10;                &lt;/answer&gt;&#10;                &lt;answer&gt;&#10;                    &lt;guid&gt;AE5F44FFEECD48C6BF4A1ECC70F8D32A&lt;/guid&gt;&#10;                    &lt;answertext&gt;Es mejor pedir prestado a la tasa Z% NA/SV y prestar su dinero a una tasa Z% NA/AV.&lt;/answertext&gt;&#10;                    &lt;valuetype&gt;-1&lt;/valuetype&gt;&#10;                &lt;/answer&gt;&#10;                &lt;answer&gt;&#10;                    &lt;guid&gt;6ABBB5D2BB5C4AA8A02D35C2894A8A37&lt;/guid&gt;&#10;                    &lt;answertext&gt;Es indiferente pedir prestado a la tasa Z% NA/VA y a la tasa Z% NA/SV.&lt;/answertext&gt;&#10;                    &lt;valuetype&gt;-1&lt;/valuetype&gt;&#10;                &lt;/answer&gt;&#10;                &lt;answer&gt;&#10;                    &lt;guid&gt;8E79C8DBA60B4073842974E417BFC1F6&lt;/guid&gt;&#10;                    &lt;answertext&gt;Es indiferente prestar su dinero a la tasa Z% NA/VA y a la tasa Z% NA/SV.&lt;/answertext&gt;&#10;                    &lt;valuetype&gt;-1&lt;/valuetype&gt;&#10;                &lt;/answer&gt;&#10;                &lt;answer&gt;&#10;                    &lt;guid&gt;72DBA996631B4FF39A580805F5F52AEC&lt;/guid&gt;&#10;                    &lt;answertext&gt;Para poder realizar una conclusión se necesita más información.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  <p:tag name="LIVECHARTING" val="False"/>
  <p:tag name="AUTOOPENPOLL" val="True"/>
  <p:tag name="AUTOFORMATCHART" val="True"/>
  <p:tag name="RESULTS" val="[;crlf;]67[;]67[;]67[;]False[;]63[;][;crlf;]1,05970149253731[;]1[;]0,236932953229665[;]0,0561372243261305[;crlf;]63[;]1[;]Es mejor pedir prestado a la tasa Z% NA/AV y prestar su dinero a una tasa Z% NA/SV.1[;]Es mejor pedir prestado a la tasa Z% NA/AV y prestar su dinero a una tasa Z% NA/SV.[;][;crlf;]4[;]-1[;]Es mejor pedir prestado a la tasa Z% NA/SV y prestar su dinero a una tasa Z% NA/AV.2[;]Es mejor pedir prestado a la tasa Z% NA/SV y prestar su dinero a una tasa Z% NA/AV.[;][;crlf;]0[;]-1[;]Es indiferente pedir prestado a la tasa Z% NA/VA y a la tasa Z% NA/SV.3[;]Es indiferente pedir prestado a la tasa Z% NA/VA y a la tasa Z% NA/SV.[;][;crlf;]0[;]-1[;]Es indiferente prestar su dinero a la tasa Z% NA/VA y a la tasa Z% NA/SV.4[;]Es indiferente prestar su dinero a la tasa Z% NA/VA y a la tasa Z% NA/SV.[;][;crlf;]0[;]-1[;]Para poder realizar una conclusión se necesita más información.5[;]Para poder realizar una conclusión se necesita más información.[;]"/>
  <p:tag name="HASRESULTS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00DB61842C4A49588F884F36EB350D15&lt;/guid&gt;&#10;        &lt;description /&gt;&#10;        &lt;date&gt;9/17/2019 7:34:04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D7989E0D681043FC872CE4F734D867AC&lt;/guid&gt;&#10;            &lt;repollguid&gt;DADB7F7619194DD19F63603C8A075503&lt;/repollguid&gt;&#10;            &lt;sourceid&gt;3D5B2B823E66496FA6672198E0F7C0C6&lt;/sourceid&gt;&#10;            &lt;questiontext /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565E6AD6819B42AFB2FBCE1DE76F1518&lt;/guid&gt;&#10;                    &lt;answertext&gt;Es mejor pedir prestado a la tasa Z% NA/AV y prestar su dinero a una tasa Z% NA/SV.&lt;/answertext&gt;&#10;                    &lt;valuetype&gt;1&lt;/valuetype&gt;&#10;                &lt;/answer&gt;&#10;                &lt;answer&gt;&#10;                    &lt;guid&gt;AE5F44FFEECD48C6BF4A1ECC70F8D32A&lt;/guid&gt;&#10;                    &lt;answertext&gt;Es mejor pedir prestado a la tasa Z% NA/SV y prestar su dinero a una tasa Z% NA/AV.&lt;/answertext&gt;&#10;                    &lt;valuetype&gt;-1&lt;/valuetype&gt;&#10;                &lt;/answer&gt;&#10;                &lt;answer&gt;&#10;                    &lt;guid&gt;6ABBB5D2BB5C4AA8A02D35C2894A8A37&lt;/guid&gt;&#10;                    &lt;answertext&gt;Es indiferente pedir prestado a la tasa Z% NA/VA y a la tasa Z% NA/SV.&lt;/answertext&gt;&#10;                    &lt;valuetype&gt;-1&lt;/valuetype&gt;&#10;                &lt;/answer&gt;&#10;                &lt;answer&gt;&#10;                    &lt;guid&gt;8E79C8DBA60B4073842974E417BFC1F6&lt;/guid&gt;&#10;                    &lt;answertext&gt;Es indiferente prestar su dinero a la tasa Z% NA/VA y a la tasa Z% NA/SV.&lt;/answertext&gt;&#10;                    &lt;valuetype&gt;-1&lt;/valuetype&gt;&#10;                &lt;/answer&gt;&#10;                &lt;answer&gt;&#10;                    &lt;guid&gt;72DBA996631B4FF39A580805F5F52AEC&lt;/guid&gt;&#10;                    &lt;answertext&gt;Para poder realizar una conclusión se necesita más información.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  <p:tag name="LIVECHARTING" val="False"/>
  <p:tag name="AUTOOPENPOLL" val="True"/>
  <p:tag name="AUTOFORMATCHART" val="True"/>
  <p:tag name="RESULTS" val="[;crlf;]67[;]67[;]67[;]False[;]63[;][;crlf;]1,05970149253731[;]1[;]0,236932953229665[;]0,0561372243261305[;crlf;]63[;]1[;]Es mejor pedir prestado a la tasa Z% NA/AV y prestar su dinero a una tasa Z% NA/SV.1[;]Es mejor pedir prestado a la tasa Z% NA/AV y prestar su dinero a una tasa Z% NA/SV.[;][;crlf;]4[;]-1[;]Es mejor pedir prestado a la tasa Z% NA/SV y prestar su dinero a una tasa Z% NA/AV.2[;]Es mejor pedir prestado a la tasa Z% NA/SV y prestar su dinero a una tasa Z% NA/AV.[;][;crlf;]0[;]-1[;]Es indiferente pedir prestado a la tasa Z% NA/VA y a la tasa Z% NA/SV.3[;]Es indiferente pedir prestado a la tasa Z% NA/VA y a la tasa Z% NA/SV.[;][;crlf;]0[;]-1[;]Es indiferente prestar su dinero a la tasa Z% NA/VA y a la tasa Z% NA/SV.4[;]Es indiferente prestar su dinero a la tasa Z% NA/VA y a la tasa Z% NA/SV.[;][;crlf;]0[;]-1[;]Para poder realizar una conclusión se necesita más información.5[;]Para poder realizar una conclusión se necesita más información.[;]"/>
  <p:tag name="HASRESULTS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00DB61842C4A49588F884F36EB350D15&lt;/guid&gt;&#10;        &lt;description /&gt;&#10;        &lt;date&gt;9/17/2019 7:34:04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D7989E0D681043FC872CE4F734D867AC&lt;/guid&gt;&#10;            &lt;repollguid&gt;DADB7F7619194DD19F63603C8A075503&lt;/repollguid&gt;&#10;            &lt;sourceid&gt;3D5B2B823E66496FA6672198E0F7C0C6&lt;/sourceid&gt;&#10;            &lt;questiontext /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565E6AD6819B42AFB2FBCE1DE76F1518&lt;/guid&gt;&#10;                    &lt;answertext&gt;Es mejor pedir prestado a la tasa Z% NA/AV y prestar su dinero a una tasa Z% NA/SV.&lt;/answertext&gt;&#10;                    &lt;valuetype&gt;1&lt;/valuetype&gt;&#10;                &lt;/answer&gt;&#10;                &lt;answer&gt;&#10;                    &lt;guid&gt;AE5F44FFEECD48C6BF4A1ECC70F8D32A&lt;/guid&gt;&#10;                    &lt;answertext&gt;Es mejor pedir prestado a la tasa Z% NA/SV y prestar su dinero a una tasa Z% NA/AV.&lt;/answertext&gt;&#10;                    &lt;valuetype&gt;-1&lt;/valuetype&gt;&#10;                &lt;/answer&gt;&#10;                &lt;answer&gt;&#10;                    &lt;guid&gt;6ABBB5D2BB5C4AA8A02D35C2894A8A37&lt;/guid&gt;&#10;                    &lt;answertext&gt;Es indiferente pedir prestado a la tasa Z% NA/VA y a la tasa Z% NA/SV.&lt;/answertext&gt;&#10;                    &lt;valuetype&gt;-1&lt;/valuetype&gt;&#10;                &lt;/answer&gt;&#10;                &lt;answer&gt;&#10;                    &lt;guid&gt;8E79C8DBA60B4073842974E417BFC1F6&lt;/guid&gt;&#10;                    &lt;answertext&gt;Es indiferente prestar su dinero a la tasa Z% NA/VA y a la tasa Z% NA/SV.&lt;/answertext&gt;&#10;                    &lt;valuetype&gt;-1&lt;/valuetype&gt;&#10;                &lt;/answer&gt;&#10;                &lt;answer&gt;&#10;                    &lt;guid&gt;72DBA996631B4FF39A580805F5F52AEC&lt;/guid&gt;&#10;                    &lt;answertext&gt;Para poder realizar una conclusión se necesita más información.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  <p:tag name="LIVECHARTING" val="False"/>
  <p:tag name="AUTOOPENPOLL" val="True"/>
  <p:tag name="AUTOFORMATCHART" val="True"/>
  <p:tag name="RESULTS" val="[;crlf;]67[;]67[;]67[;]False[;]63[;][;crlf;]1,05970149253731[;]1[;]0,236932953229665[;]0,0561372243261305[;crlf;]63[;]1[;]Es mejor pedir prestado a la tasa Z% NA/AV y prestar su dinero a una tasa Z% NA/SV.1[;]Es mejor pedir prestado a la tasa Z% NA/AV y prestar su dinero a una tasa Z% NA/SV.[;][;crlf;]4[;]-1[;]Es mejor pedir prestado a la tasa Z% NA/SV y prestar su dinero a una tasa Z% NA/AV.2[;]Es mejor pedir prestado a la tasa Z% NA/SV y prestar su dinero a una tasa Z% NA/AV.[;][;crlf;]0[;]-1[;]Es indiferente pedir prestado a la tasa Z% NA/VA y a la tasa Z% NA/SV.3[;]Es indiferente pedir prestado a la tasa Z% NA/VA y a la tasa Z% NA/SV.[;][;crlf;]0[;]-1[;]Es indiferente prestar su dinero a la tasa Z% NA/VA y a la tasa Z% NA/SV.4[;]Es indiferente prestar su dinero a la tasa Z% NA/VA y a la tasa Z% NA/SV.[;][;crlf;]0[;]-1[;]Para poder realizar una conclusión se necesita más información.5[;]Para poder realizar una conclusión se necesita más información.[;]"/>
  <p:tag name="HASRESULTS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00DB61842C4A49588F884F36EB350D15&lt;/guid&gt;&#10;        &lt;description /&gt;&#10;        &lt;date&gt;9/17/2019 7:34:04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D7989E0D681043FC872CE4F734D867AC&lt;/guid&gt;&#10;            &lt;repollguid&gt;DADB7F7619194DD19F63603C8A075503&lt;/repollguid&gt;&#10;            &lt;sourceid&gt;3D5B2B823E66496FA6672198E0F7C0C6&lt;/sourceid&gt;&#10;            &lt;questiontext /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565E6AD6819B42AFB2FBCE1DE76F1518&lt;/guid&gt;&#10;                    &lt;answertext&gt;Es mejor pedir prestado a la tasa Z% NA/AV y prestar su dinero a una tasa Z% NA/SV.&lt;/answertext&gt;&#10;                    &lt;valuetype&gt;1&lt;/valuetype&gt;&#10;                &lt;/answer&gt;&#10;                &lt;answer&gt;&#10;                    &lt;guid&gt;AE5F44FFEECD48C6BF4A1ECC70F8D32A&lt;/guid&gt;&#10;                    &lt;answertext&gt;Es mejor pedir prestado a la tasa Z% NA/SV y prestar su dinero a una tasa Z% NA/AV.&lt;/answertext&gt;&#10;                    &lt;valuetype&gt;-1&lt;/valuetype&gt;&#10;                &lt;/answer&gt;&#10;                &lt;answer&gt;&#10;                    &lt;guid&gt;6ABBB5D2BB5C4AA8A02D35C2894A8A37&lt;/guid&gt;&#10;                    &lt;answertext&gt;Es indiferente pedir prestado a la tasa Z% NA/VA y a la tasa Z% NA/SV.&lt;/answertext&gt;&#10;                    &lt;valuetype&gt;-1&lt;/valuetype&gt;&#10;                &lt;/answer&gt;&#10;                &lt;answer&gt;&#10;                    &lt;guid&gt;8E79C8DBA60B4073842974E417BFC1F6&lt;/guid&gt;&#10;                    &lt;answertext&gt;Es indiferente prestar su dinero a la tasa Z% NA/VA y a la tasa Z% NA/SV.&lt;/answertext&gt;&#10;                    &lt;valuetype&gt;-1&lt;/valuetype&gt;&#10;                &lt;/answer&gt;&#10;                &lt;answer&gt;&#10;                    &lt;guid&gt;72DBA996631B4FF39A580805F5F52AEC&lt;/guid&gt;&#10;                    &lt;answertext&gt;Para poder realizar una conclusión se necesita más información.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  <p:tag name="LIVECHARTING" val="False"/>
  <p:tag name="AUTOOPENPOLL" val="True"/>
  <p:tag name="AUTOFORMATCHART" val="True"/>
  <p:tag name="RESULTS" val="[;crlf;]67[;]67[;]67[;]False[;]63[;][;crlf;]1,05970149253731[;]1[;]0,236932953229665[;]0,0561372243261305[;crlf;]63[;]1[;]Es mejor pedir prestado a la tasa Z% NA/AV y prestar su dinero a una tasa Z% NA/SV.1[;]Es mejor pedir prestado a la tasa Z% NA/AV y prestar su dinero a una tasa Z% NA/SV.[;][;crlf;]4[;]-1[;]Es mejor pedir prestado a la tasa Z% NA/SV y prestar su dinero a una tasa Z% NA/AV.2[;]Es mejor pedir prestado a la tasa Z% NA/SV y prestar su dinero a una tasa Z% NA/AV.[;][;crlf;]0[;]-1[;]Es indiferente pedir prestado a la tasa Z% NA/VA y a la tasa Z% NA/SV.3[;]Es indiferente pedir prestado a la tasa Z% NA/VA y a la tasa Z% NA/SV.[;][;crlf;]0[;]-1[;]Es indiferente prestar su dinero a la tasa Z% NA/VA y a la tasa Z% NA/SV.4[;]Es indiferente prestar su dinero a la tasa Z% NA/VA y a la tasa Z% NA/SV.[;][;crlf;]0[;]-1[;]Para poder realizar una conclusión se necesita más información.5[;]Para poder realizar una conclusión se necesita más información.[;]"/>
  <p:tag name="HASRESULTS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00DB61842C4A49588F884F36EB350D15&lt;/guid&gt;&#10;        &lt;description /&gt;&#10;        &lt;date&gt;9/17/2019 7:34:04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D7989E0D681043FC872CE4F734D867AC&lt;/guid&gt;&#10;            &lt;repollguid&gt;DADB7F7619194DD19F63603C8A075503&lt;/repollguid&gt;&#10;            &lt;sourceid&gt;3D5B2B823E66496FA6672198E0F7C0C6&lt;/sourceid&gt;&#10;            &lt;questiontext /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565E6AD6819B42AFB2FBCE1DE76F1518&lt;/guid&gt;&#10;                    &lt;answertext&gt;Es mejor pedir prestado a la tasa Z% NA/AV y prestar su dinero a una tasa Z% NA/SV.&lt;/answertext&gt;&#10;                    &lt;valuetype&gt;1&lt;/valuetype&gt;&#10;                &lt;/answer&gt;&#10;                &lt;answer&gt;&#10;                    &lt;guid&gt;AE5F44FFEECD48C6BF4A1ECC70F8D32A&lt;/guid&gt;&#10;                    &lt;answertext&gt;Es mejor pedir prestado a la tasa Z% NA/SV y prestar su dinero a una tasa Z% NA/AV.&lt;/answertext&gt;&#10;                    &lt;valuetype&gt;-1&lt;/valuetype&gt;&#10;                &lt;/answer&gt;&#10;                &lt;answer&gt;&#10;                    &lt;guid&gt;6ABBB5D2BB5C4AA8A02D35C2894A8A37&lt;/guid&gt;&#10;                    &lt;answertext&gt;Es indiferente pedir prestado a la tasa Z% NA/VA y a la tasa Z% NA/SV.&lt;/answertext&gt;&#10;                    &lt;valuetype&gt;-1&lt;/valuetype&gt;&#10;                &lt;/answer&gt;&#10;                &lt;answer&gt;&#10;                    &lt;guid&gt;8E79C8DBA60B4073842974E417BFC1F6&lt;/guid&gt;&#10;                    &lt;answertext&gt;Es indiferente prestar su dinero a la tasa Z% NA/VA y a la tasa Z% NA/SV.&lt;/answertext&gt;&#10;                    &lt;valuetype&gt;-1&lt;/valuetype&gt;&#10;                &lt;/answer&gt;&#10;                &lt;answer&gt;&#10;                    &lt;guid&gt;72DBA996631B4FF39A580805F5F52AEC&lt;/guid&gt;&#10;                    &lt;answertext&gt;Para poder realizar una conclusión se necesita más información.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  <p:tag name="LIVECHARTING" val="False"/>
  <p:tag name="AUTOOPENPOLL" val="True"/>
  <p:tag name="AUTOFORMATCHART" val="True"/>
  <p:tag name="RESULTS" val="[;crlf;]67[;]67[;]67[;]False[;]63[;][;crlf;]1,05970149253731[;]1[;]0,236932953229665[;]0,0561372243261305[;crlf;]63[;]1[;]Es mejor pedir prestado a la tasa Z% NA/AV y prestar su dinero a una tasa Z% NA/SV.1[;]Es mejor pedir prestado a la tasa Z% NA/AV y prestar su dinero a una tasa Z% NA/SV.[;][;crlf;]4[;]-1[;]Es mejor pedir prestado a la tasa Z% NA/SV y prestar su dinero a una tasa Z% NA/AV.2[;]Es mejor pedir prestado a la tasa Z% NA/SV y prestar su dinero a una tasa Z% NA/AV.[;][;crlf;]0[;]-1[;]Es indiferente pedir prestado a la tasa Z% NA/VA y a la tasa Z% NA/SV.3[;]Es indiferente pedir prestado a la tasa Z% NA/VA y a la tasa Z% NA/SV.[;][;crlf;]0[;]-1[;]Es indiferente prestar su dinero a la tasa Z% NA/VA y a la tasa Z% NA/SV.4[;]Es indiferente prestar su dinero a la tasa Z% NA/VA y a la tasa Z% NA/SV.[;][;crlf;]0[;]-1[;]Para poder realizar una conclusión se necesita más información.5[;]Para poder realizar una conclusión se necesita más información.[;]"/>
  <p:tag name="HASRESULTS" val="True"/>
</p:tagLst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2218</TotalTime>
  <Words>2273</Words>
  <Application>Microsoft Macintosh PowerPoint</Application>
  <PresentationFormat>Widescreen</PresentationFormat>
  <Paragraphs>410</Paragraphs>
  <Slides>40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Calibri</vt:lpstr>
      <vt:lpstr>Cambria Math</vt:lpstr>
      <vt:lpstr>Century Gothic</vt:lpstr>
      <vt:lpstr>Gill Sans MT</vt:lpstr>
      <vt:lpstr>Roboto</vt:lpstr>
      <vt:lpstr>Verdana</vt:lpstr>
      <vt:lpstr>Wingdings</vt:lpstr>
      <vt:lpstr>Wingdings 2</vt:lpstr>
      <vt:lpstr>Dividendo</vt:lpstr>
      <vt:lpstr>COSTO DE OPORTUNIDAD Y VALOR DEL DINERO EN EL TIEMPO (parte ii)</vt:lpstr>
      <vt:lpstr>AGENDA PROPUESTA</vt:lpstr>
      <vt:lpstr>AGENDA PROPUESTA</vt:lpstr>
      <vt:lpstr>VALOR DEL DINERO EN EL TIEMPO (VDT)</vt:lpstr>
      <vt:lpstr>VALOR DEL DINERO EN EL TIEMPO (VDT)</vt:lpstr>
      <vt:lpstr>AGENDA PROPUESTA</vt:lpstr>
      <vt:lpstr>¿CUÁLES SON LOS AGENTES ECONÓMICOS?</vt:lpstr>
      <vt:lpstr>AGENDA PROPUESTA</vt:lpstr>
      <vt:lpstr>COSTO DE OPORTUNIDAD SEGÚN UN CONSUMIDOR</vt:lpstr>
      <vt:lpstr>COSTO DE OPORTUNIDAD SEGÚN UN CONSUMIDOR</vt:lpstr>
      <vt:lpstr>COSTO DE OPORTUNIDAD SEGÚN UN CONSUMIDOR</vt:lpstr>
      <vt:lpstr>COSTO DE OPORTUNIDAD SEGÚN UN CONSUMIDOR</vt:lpstr>
      <vt:lpstr>COSTO DE OPORTUNIDAD SEGÚN UN CONSUMIDOR</vt:lpstr>
      <vt:lpstr>INFLACION EN COLOMBIA</vt:lpstr>
      <vt:lpstr>INFLACION EN COLOMBIA Y EN EL MUNDO</vt:lpstr>
      <vt:lpstr>AGENDA PROPUESTA</vt:lpstr>
      <vt:lpstr>COSTO DE OPORTUNIDAD SEGÚN UN AHORRADOR</vt:lpstr>
      <vt:lpstr>COSTO DE OPORTUNIDAD SEGÚN UN AHORRADOR</vt:lpstr>
      <vt:lpstr>CDT Y TES</vt:lpstr>
      <vt:lpstr>COSTO DE OPORTUNIDAD SEGÚN UN AHORRADOR</vt:lpstr>
      <vt:lpstr>AGENDA PROPUESTA</vt:lpstr>
      <vt:lpstr>COSTO DE OPORTUNIDAD SEGÚN UN INVERSIONISTA</vt:lpstr>
      <vt:lpstr>COSTO DE OPORTUNIDAD SEGÚN UN INVERSIONISTA</vt:lpstr>
      <vt:lpstr>COSTO DE OPORTUNIDAD SEGÚN UN INVERSIONISTA</vt:lpstr>
      <vt:lpstr>AGENDA PROPUESTA</vt:lpstr>
      <vt:lpstr>En resumen</vt:lpstr>
      <vt:lpstr>En resumen</vt:lpstr>
      <vt:lpstr>En resumen</vt:lpstr>
      <vt:lpstr>En resumen</vt:lpstr>
      <vt:lpstr>PREGUNTA 1 (3 MINUTOS)</vt:lpstr>
      <vt:lpstr>PREGUNTA 1 (3 MINUTOS)</vt:lpstr>
      <vt:lpstr>PREGUNTA 2 (3 MINUTOS)</vt:lpstr>
      <vt:lpstr>PREGUNTA 2 (3 MINUTOS)</vt:lpstr>
      <vt:lpstr>PREGUNTA 3 (2 MINUTOS)</vt:lpstr>
      <vt:lpstr>PREGUNTA 3 (2 MINUTOS)</vt:lpstr>
      <vt:lpstr>PREGUNTA 4 ( 2 minutos)</vt:lpstr>
      <vt:lpstr>PREGUNTA 4 ( 2 minutos)</vt:lpstr>
      <vt:lpstr>PREGUNTA 5 (5 MINUTOS)</vt:lpstr>
      <vt:lpstr>PREGUNTA 5 (5 MINUTOS)</vt:lpstr>
      <vt:lpstr>COSTO DE OPORTUNIDAD Y VALOR DEL DINERO EN EL TIEMPO (parte ii)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DESDE UNA ÓPTICA ECONOMÉTRICA DE LA PREVISIBILIDAD DE LAS VARIACIONES DEL TRÁFICO DEL CORREDOR BOGOTÁ – PUERTO GAITÁN TENIENDO EN CUENTA EL COMPORTAMIENTO HISTÓRICO DEL TRÁFICO Y DEL PRECIO DEL PETRÓLEO WTI</dc:title>
  <dc:creator>Sebastian Joseph Sanchez Oyola</dc:creator>
  <cp:lastModifiedBy>Brigitte Castañeda Rodriguez</cp:lastModifiedBy>
  <cp:revision>37</cp:revision>
  <dcterms:created xsi:type="dcterms:W3CDTF">2019-06-20T04:25:04Z</dcterms:created>
  <dcterms:modified xsi:type="dcterms:W3CDTF">2026-01-27T18:39:48Z</dcterms:modified>
</cp:coreProperties>
</file>